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82"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075448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5" name="Shape 15"/>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6" name="Shape 16"/>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XjANz9r5F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ps.mn.gov/divisions/ots/educational-materials/Documents/Whats-Big-Deal-Brochur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feature=player_embedded&amp;v=62dloKuZN5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umn.edu/hlthserv/health_education/services/alcohol_drug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rugfreeworld.org/real-life-stories/alcohol.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tox.com/drinkwheel.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facesofdrunkdriving.com/jacqu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568184"/>
            <a:ext cx="7772400" cy="1238099"/>
          </a:xfrm>
          <a:prstGeom prst="rect">
            <a:avLst/>
          </a:prstGeom>
        </p:spPr>
        <p:txBody>
          <a:bodyPr lIns="91425" tIns="91425" rIns="91425" bIns="91425" anchor="b" anchorCtr="0">
            <a:noAutofit/>
          </a:bodyPr>
          <a:lstStyle/>
          <a:p>
            <a:pPr>
              <a:spcBef>
                <a:spcPts val="0"/>
              </a:spcBef>
              <a:buNone/>
            </a:pPr>
            <a:endParaRPr/>
          </a:p>
        </p:txBody>
      </p:sp>
      <p:sp>
        <p:nvSpPr>
          <p:cNvPr id="71" name="Shape 71"/>
          <p:cNvSpPr txBox="1">
            <a:spLocks noGrp="1"/>
          </p:cNvSpPr>
          <p:nvPr>
            <p:ph type="subTitle" idx="1"/>
          </p:nvPr>
        </p:nvSpPr>
        <p:spPr>
          <a:xfrm>
            <a:off x="742575" y="4045525"/>
            <a:ext cx="7772400" cy="658500"/>
          </a:xfrm>
          <a:prstGeom prst="rect">
            <a:avLst/>
          </a:prstGeom>
        </p:spPr>
        <p:txBody>
          <a:bodyPr lIns="91425" tIns="91425" rIns="91425" bIns="91425" anchor="t" anchorCtr="0">
            <a:noAutofit/>
          </a:bodyPr>
          <a:lstStyle/>
          <a:p>
            <a:r>
              <a:rPr lang="en" sz="1400" i="1" smtClean="0"/>
              <a:t>2015</a:t>
            </a:r>
          </a:p>
          <a:p>
            <a:r>
              <a:rPr lang="en-US" sz="1400" smtClean="0">
                <a:solidFill>
                  <a:schemeClr val="folHlink"/>
                </a:solidFill>
                <a:hlinkClick r:id="rId3"/>
              </a:rPr>
              <a:t>https</a:t>
            </a:r>
            <a:r>
              <a:rPr lang="en-US" sz="1400">
                <a:solidFill>
                  <a:schemeClr val="folHlink"/>
                </a:solidFill>
                <a:hlinkClick r:id="rId3"/>
              </a:rPr>
              <a:t>://www.youtube.com/watch?v=zXjANz9r5F0</a:t>
            </a:r>
            <a:endParaRPr lang="en-US" sz="1400">
              <a:solidFill>
                <a:schemeClr val="folHlink"/>
              </a:solidFill>
            </a:endParaRPr>
          </a:p>
          <a:p>
            <a:pPr>
              <a:spcBef>
                <a:spcPts val="0"/>
              </a:spcBef>
              <a:buNone/>
            </a:pPr>
            <a:endParaRPr lang="en" sz="1400" i="1" dirty="0"/>
          </a:p>
        </p:txBody>
      </p:sp>
      <p:pic>
        <p:nvPicPr>
          <p:cNvPr id="72" name="Shape 72"/>
          <p:cNvPicPr preferRelativeResize="0"/>
          <p:nvPr/>
        </p:nvPicPr>
        <p:blipFill>
          <a:blip r:embed="rId4">
            <a:alphaModFix/>
          </a:blip>
          <a:stretch>
            <a:fillRect/>
          </a:stretch>
        </p:blipFill>
        <p:spPr>
          <a:xfrm>
            <a:off x="216225" y="412150"/>
            <a:ext cx="8781300" cy="3198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26053"/>
            <a:ext cx="8229600" cy="857400"/>
          </a:xfrm>
          <a:prstGeom prst="rect">
            <a:avLst/>
          </a:prstGeom>
        </p:spPr>
        <p:txBody>
          <a:bodyPr lIns="91425" tIns="91425" rIns="91425" bIns="91425" anchor="b" anchorCtr="0">
            <a:noAutofit/>
          </a:bodyPr>
          <a:lstStyle/>
          <a:p>
            <a:pPr>
              <a:spcBef>
                <a:spcPts val="0"/>
              </a:spcBef>
              <a:buNone/>
            </a:pPr>
            <a:r>
              <a:rPr lang="en" sz="3000" u="sng">
                <a:solidFill>
                  <a:srgbClr val="FFFFFF"/>
                </a:solidFill>
                <a:latin typeface="Arial"/>
                <a:ea typeface="Arial"/>
                <a:cs typeface="Arial"/>
                <a:sym typeface="Arial"/>
              </a:rPr>
              <a:t>Drinking Age</a:t>
            </a:r>
            <a:r>
              <a:rPr lang="en" sz="3000" b="0">
                <a:solidFill>
                  <a:srgbClr val="FFFFFF"/>
                </a:solidFill>
                <a:latin typeface="Arial"/>
                <a:ea typeface="Arial"/>
                <a:cs typeface="Arial"/>
                <a:sym typeface="Arial"/>
              </a:rPr>
              <a:t>: How &amp; Why it has changed…</a:t>
            </a:r>
          </a:p>
        </p:txBody>
      </p:sp>
      <p:sp>
        <p:nvSpPr>
          <p:cNvPr id="131" name="Shape 131"/>
          <p:cNvSpPr txBox="1">
            <a:spLocks noGrp="1"/>
          </p:cNvSpPr>
          <p:nvPr>
            <p:ph type="body" idx="1"/>
          </p:nvPr>
        </p:nvSpPr>
        <p:spPr>
          <a:xfrm>
            <a:off x="457200" y="1186775"/>
            <a:ext cx="8229600" cy="3725699"/>
          </a:xfrm>
          <a:prstGeom prst="rect">
            <a:avLst/>
          </a:prstGeom>
        </p:spPr>
        <p:txBody>
          <a:bodyPr lIns="91425" tIns="91425" rIns="91425" bIns="91425" anchor="t" anchorCtr="0">
            <a:noAutofit/>
          </a:bodyPr>
          <a:lstStyle/>
          <a:p>
            <a:pPr lvl="0" rtl="0">
              <a:lnSpc>
                <a:spcPct val="115000"/>
              </a:lnSpc>
              <a:spcBef>
                <a:spcPts val="400"/>
              </a:spcBef>
              <a:buClr>
                <a:schemeClr val="dk1"/>
              </a:buClr>
              <a:buSzPct val="45833"/>
              <a:buFont typeface="Arial"/>
              <a:buNone/>
            </a:pPr>
            <a:r>
              <a:rPr lang="en" sz="2400" u="sng">
                <a:solidFill>
                  <a:schemeClr val="accent4"/>
                </a:solidFill>
                <a:latin typeface="Arial"/>
                <a:ea typeface="Arial"/>
                <a:cs typeface="Arial"/>
                <a:sym typeface="Arial"/>
              </a:rPr>
              <a:t>21</a:t>
            </a:r>
            <a:r>
              <a:rPr lang="en" sz="2400">
                <a:solidFill>
                  <a:srgbClr val="FFFFFF"/>
                </a:solidFill>
                <a:latin typeface="Arial"/>
                <a:ea typeface="Arial"/>
                <a:cs typeface="Arial"/>
                <a:sym typeface="Arial"/>
              </a:rPr>
              <a:t> (1930’s) – Prohibition, The Great Depression</a:t>
            </a:r>
          </a:p>
          <a:p>
            <a:pPr lvl="0" rtl="0">
              <a:lnSpc>
                <a:spcPct val="115000"/>
              </a:lnSpc>
              <a:spcBef>
                <a:spcPts val="400"/>
              </a:spcBef>
              <a:buNone/>
            </a:pPr>
            <a:r>
              <a:rPr lang="en" sz="2400" u="sng">
                <a:solidFill>
                  <a:srgbClr val="93C47D"/>
                </a:solidFill>
                <a:latin typeface="Arial"/>
                <a:ea typeface="Arial"/>
                <a:cs typeface="Arial"/>
                <a:sym typeface="Arial"/>
              </a:rPr>
              <a:t>18</a:t>
            </a:r>
            <a:r>
              <a:rPr lang="en" sz="2400" u="sng">
                <a:solidFill>
                  <a:srgbClr val="FFFFFF"/>
                </a:solidFill>
                <a:latin typeface="Arial"/>
                <a:ea typeface="Arial"/>
                <a:cs typeface="Arial"/>
                <a:sym typeface="Arial"/>
              </a:rPr>
              <a:t> </a:t>
            </a:r>
            <a:r>
              <a:rPr lang="en" sz="2400">
                <a:solidFill>
                  <a:srgbClr val="FFFFFF"/>
                </a:solidFill>
                <a:latin typeface="Arial"/>
                <a:ea typeface="Arial"/>
                <a:cs typeface="Arial"/>
                <a:sym typeface="Arial"/>
              </a:rPr>
              <a:t>(1970’s)  - Vietnam</a:t>
            </a:r>
          </a:p>
          <a:p>
            <a:pPr lvl="0" rtl="0">
              <a:lnSpc>
                <a:spcPct val="115000"/>
              </a:lnSpc>
              <a:spcBef>
                <a:spcPts val="400"/>
              </a:spcBef>
              <a:buClr>
                <a:schemeClr val="dk1"/>
              </a:buClr>
              <a:buSzPct val="45833"/>
              <a:buFont typeface="Arial"/>
              <a:buNone/>
            </a:pPr>
            <a:r>
              <a:rPr lang="en" sz="2400" u="sng">
                <a:solidFill>
                  <a:schemeClr val="accent4"/>
                </a:solidFill>
                <a:latin typeface="Arial"/>
                <a:ea typeface="Arial"/>
                <a:cs typeface="Arial"/>
                <a:sym typeface="Arial"/>
              </a:rPr>
              <a:t>19</a:t>
            </a:r>
            <a:r>
              <a:rPr lang="en" sz="2400">
                <a:solidFill>
                  <a:srgbClr val="FFFFFF"/>
                </a:solidFill>
                <a:latin typeface="Arial"/>
                <a:ea typeface="Arial"/>
                <a:cs typeface="Arial"/>
                <a:sym typeface="Arial"/>
              </a:rPr>
              <a:t> (Early 1980’s) – Underage drinking, border jumping, accidents on border</a:t>
            </a:r>
          </a:p>
          <a:p>
            <a:pPr lvl="0" rtl="0">
              <a:lnSpc>
                <a:spcPct val="115000"/>
              </a:lnSpc>
              <a:spcBef>
                <a:spcPts val="400"/>
              </a:spcBef>
              <a:buClr>
                <a:schemeClr val="dk1"/>
              </a:buClr>
              <a:buSzPct val="45833"/>
              <a:buFont typeface="Arial"/>
              <a:buNone/>
            </a:pPr>
            <a:r>
              <a:rPr lang="en" sz="2400" u="sng">
                <a:solidFill>
                  <a:schemeClr val="accent4"/>
                </a:solidFill>
                <a:latin typeface="Arial"/>
                <a:ea typeface="Arial"/>
                <a:cs typeface="Arial"/>
                <a:sym typeface="Arial"/>
              </a:rPr>
              <a:t>21</a:t>
            </a:r>
            <a:r>
              <a:rPr lang="en" sz="2400">
                <a:solidFill>
                  <a:srgbClr val="FFFFFF"/>
                </a:solidFill>
                <a:latin typeface="Arial"/>
                <a:ea typeface="Arial"/>
                <a:cs typeface="Arial"/>
                <a:sym typeface="Arial"/>
              </a:rPr>
              <a:t> (Nat’l Minimum Drinking Age Act of 1984) – MADD, &amp; Insurance companies</a:t>
            </a:r>
            <a:r>
              <a:rPr lang="en" sz="1800">
                <a:solidFill>
                  <a:srgbClr val="FFFFFF"/>
                </a:solidFill>
                <a:latin typeface="Arial"/>
                <a:ea typeface="Arial"/>
                <a:cs typeface="Arial"/>
                <a:sym typeface="Arial"/>
              </a:rPr>
              <a:t> </a:t>
            </a:r>
          </a:p>
          <a:p>
            <a:pPr lvl="0" rtl="0">
              <a:lnSpc>
                <a:spcPct val="115000"/>
              </a:lnSpc>
              <a:spcBef>
                <a:spcPts val="400"/>
              </a:spcBef>
              <a:buClr>
                <a:schemeClr val="dk1"/>
              </a:buClr>
              <a:buFont typeface="Arial"/>
              <a:buNone/>
            </a:pPr>
            <a:endParaRPr sz="1800">
              <a:solidFill>
                <a:srgbClr val="2DA2BF"/>
              </a:solidFill>
              <a:latin typeface="Arial"/>
              <a:ea typeface="Arial"/>
              <a:cs typeface="Arial"/>
              <a:sym typeface="Arial"/>
            </a:endParaRP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Underage Drinking</a:t>
            </a:r>
          </a:p>
        </p:txBody>
      </p:sp>
      <p:sp>
        <p:nvSpPr>
          <p:cNvPr id="137" name="Shape 1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https://dps.mn.gov/divisions/ots/educational-materials/Documents/Whats-Big-Deal-Brochure.pdf</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17075" y="3"/>
            <a:ext cx="8229600" cy="857400"/>
          </a:xfrm>
          <a:prstGeom prst="rect">
            <a:avLst/>
          </a:prstGeom>
        </p:spPr>
        <p:txBody>
          <a:bodyPr lIns="91425" tIns="91425" rIns="91425" bIns="91425" anchor="b" anchorCtr="0">
            <a:noAutofit/>
          </a:bodyPr>
          <a:lstStyle/>
          <a:p>
            <a:pPr>
              <a:spcBef>
                <a:spcPts val="0"/>
              </a:spcBef>
              <a:buNone/>
            </a:pPr>
            <a:r>
              <a:rPr lang="en"/>
              <a:t>Drinks and Teenagers </a:t>
            </a:r>
          </a:p>
        </p:txBody>
      </p:sp>
      <p:sp>
        <p:nvSpPr>
          <p:cNvPr id="143" name="Shape 1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44" name="Shape 144"/>
          <p:cNvPicPr preferRelativeResize="0"/>
          <p:nvPr/>
        </p:nvPicPr>
        <p:blipFill>
          <a:blip r:embed="rId3">
            <a:alphaModFix/>
          </a:blip>
          <a:stretch>
            <a:fillRect/>
          </a:stretch>
        </p:blipFill>
        <p:spPr>
          <a:xfrm>
            <a:off x="2501500" y="3350749"/>
            <a:ext cx="2785849" cy="1702450"/>
          </a:xfrm>
          <a:prstGeom prst="rect">
            <a:avLst/>
          </a:prstGeom>
          <a:noFill/>
          <a:ln>
            <a:noFill/>
          </a:ln>
        </p:spPr>
      </p:pic>
      <p:pic>
        <p:nvPicPr>
          <p:cNvPr id="145" name="Shape 145"/>
          <p:cNvPicPr preferRelativeResize="0"/>
          <p:nvPr/>
        </p:nvPicPr>
        <p:blipFill>
          <a:blip r:embed="rId4">
            <a:alphaModFix/>
          </a:blip>
          <a:stretch>
            <a:fillRect/>
          </a:stretch>
        </p:blipFill>
        <p:spPr>
          <a:xfrm>
            <a:off x="3576100" y="857400"/>
            <a:ext cx="3171024" cy="2078424"/>
          </a:xfrm>
          <a:prstGeom prst="rect">
            <a:avLst/>
          </a:prstGeom>
          <a:noFill/>
          <a:ln>
            <a:noFill/>
          </a:ln>
        </p:spPr>
      </p:pic>
      <p:pic>
        <p:nvPicPr>
          <p:cNvPr id="146" name="Shape 146"/>
          <p:cNvPicPr preferRelativeResize="0"/>
          <p:nvPr/>
        </p:nvPicPr>
        <p:blipFill>
          <a:blip r:embed="rId5">
            <a:alphaModFix/>
          </a:blip>
          <a:stretch>
            <a:fillRect/>
          </a:stretch>
        </p:blipFill>
        <p:spPr>
          <a:xfrm>
            <a:off x="6078925" y="2705175"/>
            <a:ext cx="2666449" cy="2314575"/>
          </a:xfrm>
          <a:prstGeom prst="rect">
            <a:avLst/>
          </a:prstGeom>
          <a:noFill/>
          <a:ln>
            <a:noFill/>
          </a:ln>
        </p:spPr>
      </p:pic>
      <p:pic>
        <p:nvPicPr>
          <p:cNvPr id="147" name="Shape 147"/>
          <p:cNvPicPr preferRelativeResize="0"/>
          <p:nvPr/>
        </p:nvPicPr>
        <p:blipFill>
          <a:blip r:embed="rId6">
            <a:alphaModFix/>
          </a:blip>
          <a:stretch>
            <a:fillRect/>
          </a:stretch>
        </p:blipFill>
        <p:spPr>
          <a:xfrm>
            <a:off x="417075" y="769923"/>
            <a:ext cx="2493874" cy="24938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Use in Society </a:t>
            </a:r>
          </a:p>
        </p:txBody>
      </p:sp>
      <p:sp>
        <p:nvSpPr>
          <p:cNvPr id="153" name="Shape 153"/>
          <p:cNvSpPr txBox="1">
            <a:spLocks noGrp="1"/>
          </p:cNvSpPr>
          <p:nvPr>
            <p:ph type="body" idx="1"/>
          </p:nvPr>
        </p:nvSpPr>
        <p:spPr>
          <a:xfrm>
            <a:off x="457200" y="1213300"/>
            <a:ext cx="8229600" cy="3725699"/>
          </a:xfrm>
          <a:prstGeom prst="rect">
            <a:avLst/>
          </a:prstGeom>
        </p:spPr>
        <p:txBody>
          <a:bodyPr lIns="91425" tIns="91425" rIns="91425" bIns="91425" anchor="t" anchorCtr="0">
            <a:noAutofit/>
          </a:bodyPr>
          <a:lstStyle/>
          <a:p>
            <a:pPr lvl="0" rtl="0">
              <a:lnSpc>
                <a:spcPct val="90000"/>
              </a:lnSpc>
              <a:spcBef>
                <a:spcPts val="400"/>
              </a:spcBef>
              <a:buClr>
                <a:schemeClr val="dk1"/>
              </a:buClr>
              <a:buSzPct val="45833"/>
              <a:buFont typeface="Arial"/>
              <a:buNone/>
            </a:pPr>
            <a:r>
              <a:rPr lang="en" sz="2400" u="sng">
                <a:solidFill>
                  <a:schemeClr val="accent4"/>
                </a:solidFill>
                <a:latin typeface="Arial"/>
                <a:ea typeface="Arial"/>
                <a:cs typeface="Arial"/>
                <a:sym typeface="Arial"/>
              </a:rPr>
              <a:t>Non-users</a:t>
            </a:r>
            <a:r>
              <a:rPr lang="en" sz="2400">
                <a:solidFill>
                  <a:srgbClr val="FFFFFF"/>
                </a:solidFill>
                <a:latin typeface="Arial"/>
                <a:ea typeface="Arial"/>
                <a:cs typeface="Arial"/>
                <a:sym typeface="Arial"/>
              </a:rPr>
              <a:t> = 10%</a:t>
            </a:r>
          </a:p>
          <a:p>
            <a:pPr lvl="0" rtl="0">
              <a:lnSpc>
                <a:spcPct val="90000"/>
              </a:lnSpc>
              <a:spcBef>
                <a:spcPts val="400"/>
              </a:spcBef>
              <a:buClr>
                <a:schemeClr val="dk1"/>
              </a:buClr>
              <a:buSzPct val="45833"/>
              <a:buFont typeface="Arial"/>
              <a:buNone/>
            </a:pPr>
            <a:r>
              <a:rPr lang="en" sz="2400" u="sng">
                <a:solidFill>
                  <a:schemeClr val="accent4"/>
                </a:solidFill>
                <a:latin typeface="Arial"/>
                <a:ea typeface="Arial"/>
                <a:cs typeface="Arial"/>
                <a:sym typeface="Arial"/>
              </a:rPr>
              <a:t>Users</a:t>
            </a:r>
            <a:r>
              <a:rPr lang="en" sz="2400">
                <a:solidFill>
                  <a:srgbClr val="FFFFFF"/>
                </a:solidFill>
                <a:latin typeface="Arial"/>
                <a:ea typeface="Arial"/>
                <a:cs typeface="Arial"/>
                <a:sym typeface="Arial"/>
              </a:rPr>
              <a:t> = 90% (Socially Accepted)</a:t>
            </a:r>
          </a:p>
          <a:p>
            <a:pPr lvl="0" rtl="0">
              <a:lnSpc>
                <a:spcPct val="90000"/>
              </a:lnSpc>
              <a:spcBef>
                <a:spcPts val="300"/>
              </a:spcBef>
              <a:buClr>
                <a:schemeClr val="dk1"/>
              </a:buClr>
              <a:buSzPct val="45833"/>
              <a:buFont typeface="Arial"/>
              <a:buNone/>
            </a:pPr>
            <a:r>
              <a:rPr lang="en" sz="2400">
                <a:solidFill>
                  <a:srgbClr val="FFFFFF"/>
                </a:solidFill>
                <a:latin typeface="Arial"/>
                <a:ea typeface="Arial"/>
                <a:cs typeface="Arial"/>
                <a:sym typeface="Arial"/>
              </a:rPr>
              <a:t>◦</a:t>
            </a:r>
            <a:r>
              <a:rPr lang="en" sz="2400" u="sng">
                <a:solidFill>
                  <a:srgbClr val="2DA2BF"/>
                </a:solidFill>
                <a:latin typeface="Arial"/>
                <a:ea typeface="Arial"/>
                <a:cs typeface="Arial"/>
                <a:sym typeface="Arial"/>
              </a:rPr>
              <a:t>Occasional Users</a:t>
            </a:r>
            <a:r>
              <a:rPr lang="en" sz="2400">
                <a:solidFill>
                  <a:srgbClr val="FFFFFF"/>
                </a:solidFill>
                <a:latin typeface="Arial"/>
                <a:ea typeface="Arial"/>
                <a:cs typeface="Arial"/>
                <a:sym typeface="Arial"/>
              </a:rPr>
              <a:t> = </a:t>
            </a:r>
            <a:r>
              <a:rPr lang="en" sz="2000">
                <a:latin typeface="Arial"/>
                <a:ea typeface="Arial"/>
                <a:cs typeface="Arial"/>
                <a:sym typeface="Arial"/>
              </a:rPr>
              <a:t>“</a:t>
            </a:r>
            <a:r>
              <a:rPr lang="en" sz="2000">
                <a:solidFill>
                  <a:srgbClr val="FF9900"/>
                </a:solidFill>
                <a:latin typeface="Arial"/>
                <a:ea typeface="Arial"/>
                <a:cs typeface="Arial"/>
                <a:sym typeface="Arial"/>
              </a:rPr>
              <a:t>Social drinking</a:t>
            </a:r>
            <a:r>
              <a:rPr lang="en" sz="2000">
                <a:latin typeface="Arial"/>
                <a:ea typeface="Arial"/>
                <a:cs typeface="Arial"/>
                <a:sym typeface="Arial"/>
              </a:rPr>
              <a:t>”</a:t>
            </a:r>
            <a:r>
              <a:rPr lang="en" sz="2000">
                <a:solidFill>
                  <a:schemeClr val="dk1"/>
                </a:solidFill>
                <a:latin typeface="Arial"/>
                <a:ea typeface="Arial"/>
                <a:cs typeface="Arial"/>
                <a:sym typeface="Arial"/>
              </a:rPr>
              <a:t> </a:t>
            </a:r>
            <a:r>
              <a:rPr lang="en" sz="2400">
                <a:solidFill>
                  <a:srgbClr val="FFFFFF"/>
                </a:solidFill>
                <a:latin typeface="Arial"/>
                <a:ea typeface="Arial"/>
                <a:cs typeface="Arial"/>
                <a:sym typeface="Arial"/>
              </a:rPr>
              <a:t>10%</a:t>
            </a:r>
          </a:p>
          <a:p>
            <a:pPr lvl="0" rtl="0">
              <a:lnSpc>
                <a:spcPct val="90000"/>
              </a:lnSpc>
              <a:spcBef>
                <a:spcPts val="300"/>
              </a:spcBef>
              <a:buClr>
                <a:schemeClr val="dk1"/>
              </a:buClr>
              <a:buSzPct val="45833"/>
              <a:buFont typeface="Arial"/>
              <a:buNone/>
            </a:pPr>
            <a:r>
              <a:rPr lang="en" sz="2400">
                <a:solidFill>
                  <a:srgbClr val="FFFFFF"/>
                </a:solidFill>
                <a:latin typeface="Arial"/>
                <a:ea typeface="Arial"/>
                <a:cs typeface="Arial"/>
                <a:sym typeface="Arial"/>
              </a:rPr>
              <a:t>◦</a:t>
            </a:r>
            <a:r>
              <a:rPr lang="en" sz="2400" u="sng">
                <a:solidFill>
                  <a:srgbClr val="2DA2BF"/>
                </a:solidFill>
                <a:latin typeface="Arial"/>
                <a:ea typeface="Arial"/>
                <a:cs typeface="Arial"/>
                <a:sym typeface="Arial"/>
              </a:rPr>
              <a:t>Moderate Users</a:t>
            </a:r>
            <a:r>
              <a:rPr lang="en" sz="2400">
                <a:solidFill>
                  <a:srgbClr val="FFFFFF"/>
                </a:solidFill>
                <a:latin typeface="Arial"/>
                <a:ea typeface="Arial"/>
                <a:cs typeface="Arial"/>
                <a:sym typeface="Arial"/>
              </a:rPr>
              <a:t>=</a:t>
            </a:r>
            <a:r>
              <a:rPr lang="en" sz="2000">
                <a:solidFill>
                  <a:srgbClr val="FF9900"/>
                </a:solidFill>
                <a:latin typeface="Arial"/>
                <a:ea typeface="Arial"/>
                <a:cs typeface="Arial"/>
                <a:sym typeface="Arial"/>
              </a:rPr>
              <a:t>Seeking the Mood Swing</a:t>
            </a:r>
            <a:r>
              <a:rPr lang="en" sz="2000">
                <a:solidFill>
                  <a:schemeClr val="dk1"/>
                </a:solidFill>
                <a:latin typeface="Arial"/>
                <a:ea typeface="Arial"/>
                <a:cs typeface="Arial"/>
                <a:sym typeface="Arial"/>
              </a:rPr>
              <a:t> </a:t>
            </a:r>
            <a:r>
              <a:rPr lang="en" sz="2400">
                <a:solidFill>
                  <a:srgbClr val="FFFFFF"/>
                </a:solidFill>
                <a:latin typeface="Arial"/>
                <a:ea typeface="Arial"/>
                <a:cs typeface="Arial"/>
                <a:sym typeface="Arial"/>
              </a:rPr>
              <a:t>45%</a:t>
            </a:r>
          </a:p>
          <a:p>
            <a:pPr lvl="0" rtl="0">
              <a:lnSpc>
                <a:spcPct val="90000"/>
              </a:lnSpc>
              <a:spcBef>
                <a:spcPts val="300"/>
              </a:spcBef>
              <a:buClr>
                <a:schemeClr val="dk1"/>
              </a:buClr>
              <a:buSzPct val="45833"/>
              <a:buFont typeface="Arial"/>
              <a:buNone/>
            </a:pPr>
            <a:r>
              <a:rPr lang="en" sz="2400">
                <a:solidFill>
                  <a:srgbClr val="FFFFFF"/>
                </a:solidFill>
                <a:latin typeface="Arial"/>
                <a:ea typeface="Arial"/>
                <a:cs typeface="Arial"/>
                <a:sym typeface="Arial"/>
              </a:rPr>
              <a:t>◦</a:t>
            </a:r>
            <a:r>
              <a:rPr lang="en" sz="2400" u="sng">
                <a:solidFill>
                  <a:srgbClr val="2DA2BF"/>
                </a:solidFill>
                <a:latin typeface="Arial"/>
                <a:ea typeface="Arial"/>
                <a:cs typeface="Arial"/>
                <a:sym typeface="Arial"/>
              </a:rPr>
              <a:t>Heavy Users</a:t>
            </a:r>
            <a:r>
              <a:rPr lang="en" sz="2400">
                <a:solidFill>
                  <a:srgbClr val="FFFFFF"/>
                </a:solidFill>
                <a:latin typeface="Arial"/>
                <a:ea typeface="Arial"/>
                <a:cs typeface="Arial"/>
                <a:sym typeface="Arial"/>
              </a:rPr>
              <a:t>=</a:t>
            </a:r>
            <a:r>
              <a:rPr lang="en" sz="2000">
                <a:solidFill>
                  <a:srgbClr val="FF9900"/>
                </a:solidFill>
                <a:latin typeface="Arial"/>
                <a:ea typeface="Arial"/>
                <a:cs typeface="Arial"/>
                <a:sym typeface="Arial"/>
              </a:rPr>
              <a:t>Engage in Binge Drinking,Start to rearrange life around alcohol use</a:t>
            </a:r>
            <a:r>
              <a:rPr lang="en" sz="2000">
                <a:solidFill>
                  <a:schemeClr val="dk1"/>
                </a:solidFill>
                <a:latin typeface="Arial"/>
                <a:ea typeface="Arial"/>
                <a:cs typeface="Arial"/>
                <a:sym typeface="Arial"/>
              </a:rPr>
              <a:t>  </a:t>
            </a:r>
            <a:r>
              <a:rPr lang="en" sz="2400">
                <a:solidFill>
                  <a:srgbClr val="FFFFFF"/>
                </a:solidFill>
                <a:latin typeface="Arial"/>
                <a:ea typeface="Arial"/>
                <a:cs typeface="Arial"/>
                <a:sym typeface="Arial"/>
              </a:rPr>
              <a:t>35%</a:t>
            </a:r>
          </a:p>
          <a:p>
            <a:pPr lvl="0" rtl="0">
              <a:lnSpc>
                <a:spcPct val="115000"/>
              </a:lnSpc>
              <a:spcBef>
                <a:spcPts val="400"/>
              </a:spcBef>
              <a:buNone/>
            </a:pPr>
            <a:r>
              <a:rPr lang="en" sz="2400">
                <a:solidFill>
                  <a:srgbClr val="FFFFFF"/>
                </a:solidFill>
                <a:latin typeface="Arial"/>
                <a:ea typeface="Arial"/>
                <a:cs typeface="Arial"/>
                <a:sym typeface="Arial"/>
              </a:rPr>
              <a:t>◦</a:t>
            </a:r>
            <a:r>
              <a:rPr lang="en" sz="2400" u="sng">
                <a:solidFill>
                  <a:srgbClr val="2DA2BF"/>
                </a:solidFill>
                <a:latin typeface="Arial"/>
                <a:ea typeface="Arial"/>
                <a:cs typeface="Arial"/>
                <a:sym typeface="Arial"/>
              </a:rPr>
              <a:t>Chemically Dependent</a:t>
            </a:r>
            <a:r>
              <a:rPr lang="en" sz="2400">
                <a:solidFill>
                  <a:srgbClr val="FFFFFF"/>
                </a:solidFill>
                <a:latin typeface="Arial"/>
                <a:ea typeface="Arial"/>
                <a:cs typeface="Arial"/>
                <a:sym typeface="Arial"/>
              </a:rPr>
              <a:t>=</a:t>
            </a:r>
            <a:r>
              <a:rPr lang="en" sz="2000">
                <a:solidFill>
                  <a:srgbClr val="FF9900"/>
                </a:solidFill>
                <a:latin typeface="Arial"/>
                <a:ea typeface="Arial"/>
                <a:cs typeface="Arial"/>
                <a:sym typeface="Arial"/>
              </a:rPr>
              <a:t>Experience regular loss of control</a:t>
            </a:r>
          </a:p>
          <a:p>
            <a:pPr lvl="0" rtl="0">
              <a:lnSpc>
                <a:spcPct val="90000"/>
              </a:lnSpc>
              <a:spcBef>
                <a:spcPts val="300"/>
              </a:spcBef>
              <a:buClr>
                <a:schemeClr val="dk1"/>
              </a:buClr>
              <a:buSzPct val="55000"/>
              <a:buFont typeface="Arial"/>
              <a:buNone/>
            </a:pPr>
            <a:r>
              <a:rPr lang="en" sz="2000">
                <a:solidFill>
                  <a:srgbClr val="FF9900"/>
                </a:solidFill>
                <a:latin typeface="Arial"/>
                <a:ea typeface="Arial"/>
                <a:cs typeface="Arial"/>
                <a:sym typeface="Arial"/>
              </a:rPr>
              <a:t>Blackouts &amp; Chemical Urgency</a:t>
            </a:r>
            <a:r>
              <a:rPr lang="en" sz="2000">
                <a:solidFill>
                  <a:schemeClr val="dk1"/>
                </a:solidFill>
                <a:latin typeface="Arial"/>
                <a:ea typeface="Arial"/>
                <a:cs typeface="Arial"/>
                <a:sym typeface="Arial"/>
              </a:rPr>
              <a:t> </a:t>
            </a:r>
            <a:r>
              <a:rPr lang="en" sz="2400">
                <a:solidFill>
                  <a:srgbClr val="FFFFFF"/>
                </a:solidFill>
                <a:latin typeface="Arial"/>
                <a:ea typeface="Arial"/>
                <a:cs typeface="Arial"/>
                <a:sym typeface="Arial"/>
              </a:rPr>
              <a:t>10%</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Short Term Effects</a:t>
            </a:r>
          </a:p>
        </p:txBody>
      </p:sp>
      <p:sp>
        <p:nvSpPr>
          <p:cNvPr id="159" name="Shape 159"/>
          <p:cNvSpPr txBox="1">
            <a:spLocks noGrp="1"/>
          </p:cNvSpPr>
          <p:nvPr>
            <p:ph type="body" idx="1"/>
          </p:nvPr>
        </p:nvSpPr>
        <p:spPr>
          <a:xfrm>
            <a:off x="457200" y="897900"/>
            <a:ext cx="4107299" cy="3347700"/>
          </a:xfrm>
          <a:prstGeom prst="rect">
            <a:avLst/>
          </a:prstGeom>
        </p:spPr>
        <p:txBody>
          <a:bodyPr lIns="91425" tIns="91425" rIns="91425" bIns="91425" anchor="t" anchorCtr="0">
            <a:noAutofit/>
          </a:bodyPr>
          <a:lstStyle/>
          <a:p>
            <a:pPr lvl="0" rtl="0">
              <a:lnSpc>
                <a:spcPct val="138516"/>
              </a:lnSpc>
              <a:spcBef>
                <a:spcPts val="0"/>
              </a:spcBef>
              <a:spcAft>
                <a:spcPts val="1000"/>
              </a:spcAft>
              <a:buClr>
                <a:schemeClr val="dk1"/>
              </a:buClr>
              <a:buFont typeface="Arial"/>
              <a:buNone/>
            </a:pPr>
            <a:endParaRPr sz="1200">
              <a:solidFill>
                <a:srgbClr val="FFFFFF"/>
              </a:solidFill>
              <a:latin typeface="Verdana"/>
              <a:ea typeface="Verdana"/>
              <a:cs typeface="Verdana"/>
              <a:sym typeface="Verdana"/>
            </a:endParaRP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Slurred speech</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Drowsiness</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Vomiting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Diarrhea</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Upset stomach</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Headaches</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Breathing difficulties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Distorted vision and hearing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Impaired judgment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Decreased perception and coordination</a:t>
            </a:r>
          </a:p>
          <a:p>
            <a:pPr>
              <a:spcBef>
                <a:spcPts val="0"/>
              </a:spcBef>
              <a:buNone/>
            </a:pPr>
            <a:endParaRPr sz="1200"/>
          </a:p>
        </p:txBody>
      </p:sp>
      <p:sp>
        <p:nvSpPr>
          <p:cNvPr id="160" name="Shape 160"/>
          <p:cNvSpPr txBox="1"/>
          <p:nvPr/>
        </p:nvSpPr>
        <p:spPr>
          <a:xfrm>
            <a:off x="2759775" y="1181137"/>
            <a:ext cx="2861400" cy="772200"/>
          </a:xfrm>
          <a:prstGeom prst="rect">
            <a:avLst/>
          </a:prstGeom>
          <a:noFill/>
          <a:ln>
            <a:noFill/>
          </a:ln>
        </p:spPr>
        <p:txBody>
          <a:bodyPr lIns="91425" tIns="91425" rIns="91425" bIns="91425" anchor="t" anchorCtr="0">
            <a:noAutofit/>
          </a:bodyPr>
          <a:lstStyle/>
          <a:p>
            <a:pPr lvl="0" rtl="0">
              <a:lnSpc>
                <a:spcPct val="138516"/>
              </a:lnSpc>
              <a:spcBef>
                <a:spcPts val="0"/>
              </a:spcBef>
              <a:buNone/>
            </a:pPr>
            <a:endParaRPr sz="1200">
              <a:solidFill>
                <a:srgbClr val="FFFFFF"/>
              </a:solidFill>
              <a:latin typeface="Verdana"/>
              <a:ea typeface="Verdana"/>
              <a:cs typeface="Verdana"/>
              <a:sym typeface="Verdana"/>
            </a:endParaRPr>
          </a:p>
          <a:p>
            <a:pPr marL="457200" lvl="0" indent="-317500" rtl="0">
              <a:lnSpc>
                <a:spcPct val="138516"/>
              </a:lnSpc>
              <a:spcBef>
                <a:spcPts val="0"/>
              </a:spcBef>
              <a:buClr>
                <a:srgbClr val="FFFFFF"/>
              </a:buClr>
              <a:buSzPct val="100000"/>
              <a:buFont typeface="Arial"/>
              <a:buChar char="●"/>
            </a:pPr>
            <a:r>
              <a:rPr lang="en">
                <a:solidFill>
                  <a:srgbClr val="FFFFFF"/>
                </a:solidFill>
                <a:latin typeface="Verdana"/>
                <a:ea typeface="Verdana"/>
                <a:cs typeface="Verdana"/>
                <a:sym typeface="Verdana"/>
              </a:rPr>
              <a:t>Unconsciousness </a:t>
            </a:r>
          </a:p>
          <a:p>
            <a:pPr marL="457200" lvl="0" indent="-317500" rtl="0">
              <a:lnSpc>
                <a:spcPct val="138516"/>
              </a:lnSpc>
              <a:spcBef>
                <a:spcPts val="0"/>
              </a:spcBef>
              <a:buClr>
                <a:srgbClr val="FFFFFF"/>
              </a:buClr>
              <a:buSzPct val="100000"/>
              <a:buFont typeface="Arial"/>
              <a:buChar char="●"/>
            </a:pPr>
            <a:r>
              <a:rPr lang="en">
                <a:solidFill>
                  <a:srgbClr val="FFFFFF"/>
                </a:solidFill>
                <a:latin typeface="Verdana"/>
                <a:ea typeface="Verdana"/>
                <a:cs typeface="Verdana"/>
                <a:sym typeface="Verdana"/>
              </a:rPr>
              <a:t>Coma</a:t>
            </a:r>
          </a:p>
          <a:p>
            <a:pPr marL="457200" lvl="0" indent="-317500" rtl="0">
              <a:lnSpc>
                <a:spcPct val="138516"/>
              </a:lnSpc>
              <a:spcBef>
                <a:spcPts val="0"/>
              </a:spcBef>
              <a:buClr>
                <a:srgbClr val="FFFFFF"/>
              </a:buClr>
              <a:buSzPct val="100000"/>
              <a:buFont typeface="Arial"/>
              <a:buChar char="●"/>
            </a:pPr>
            <a:r>
              <a:rPr lang="en">
                <a:solidFill>
                  <a:srgbClr val="FFFFFF"/>
                </a:solidFill>
                <a:latin typeface="Verdana"/>
                <a:ea typeface="Verdana"/>
                <a:cs typeface="Verdana"/>
                <a:sym typeface="Verdana"/>
              </a:rPr>
              <a:t>Blackouts </a:t>
            </a:r>
          </a:p>
        </p:txBody>
      </p:sp>
      <p:sp>
        <p:nvSpPr>
          <p:cNvPr id="161" name="Shape 161"/>
          <p:cNvSpPr txBox="1"/>
          <p:nvPr/>
        </p:nvSpPr>
        <p:spPr>
          <a:xfrm>
            <a:off x="161975" y="897900"/>
            <a:ext cx="8742600" cy="5790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latin typeface="Verdana"/>
                <a:ea typeface="Verdana"/>
                <a:cs typeface="Verdana"/>
                <a:sym typeface="Verdana"/>
              </a:rPr>
              <a:t>Depending on how much is taken and the physical condition of the individual</a:t>
            </a:r>
          </a:p>
        </p:txBody>
      </p:sp>
      <p:pic>
        <p:nvPicPr>
          <p:cNvPr id="162" name="Shape 162"/>
          <p:cNvPicPr preferRelativeResize="0"/>
          <p:nvPr/>
        </p:nvPicPr>
        <p:blipFill>
          <a:blip r:embed="rId3">
            <a:alphaModFix/>
          </a:blip>
          <a:stretch>
            <a:fillRect/>
          </a:stretch>
        </p:blipFill>
        <p:spPr>
          <a:xfrm>
            <a:off x="5359250" y="1329300"/>
            <a:ext cx="3237000" cy="3237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Long Term Effects</a:t>
            </a:r>
          </a:p>
        </p:txBody>
      </p:sp>
      <p:sp>
        <p:nvSpPr>
          <p:cNvPr id="168" name="Shape 168"/>
          <p:cNvSpPr txBox="1">
            <a:spLocks noGrp="1"/>
          </p:cNvSpPr>
          <p:nvPr>
            <p:ph type="body" idx="1"/>
          </p:nvPr>
        </p:nvSpPr>
        <p:spPr>
          <a:xfrm>
            <a:off x="638850" y="1063375"/>
            <a:ext cx="4107299" cy="3801599"/>
          </a:xfrm>
          <a:prstGeom prst="rect">
            <a:avLst/>
          </a:prstGeom>
        </p:spPr>
        <p:txBody>
          <a:bodyPr lIns="91425" tIns="91425" rIns="91425" bIns="91425" anchor="t" anchorCtr="0">
            <a:noAutofit/>
          </a:bodyPr>
          <a:lstStyle/>
          <a:p>
            <a:pPr lvl="0" rtl="0">
              <a:lnSpc>
                <a:spcPct val="138516"/>
              </a:lnSpc>
              <a:spcBef>
                <a:spcPts val="0"/>
              </a:spcBef>
              <a:buNone/>
            </a:pPr>
            <a:endParaRPr sz="1400">
              <a:solidFill>
                <a:srgbClr val="FFFFFF"/>
              </a:solidFill>
            </a:endParaRPr>
          </a:p>
          <a:p>
            <a:pPr marL="457200" lvl="0" indent="-323850" rtl="0">
              <a:lnSpc>
                <a:spcPct val="138516"/>
              </a:lnSpc>
              <a:spcBef>
                <a:spcPts val="0"/>
              </a:spcBef>
              <a:buClr>
                <a:srgbClr val="FFFFFF"/>
              </a:buClr>
              <a:buSzPct val="100000"/>
              <a:buFont typeface="Arial"/>
              <a:buChar char="●"/>
            </a:pPr>
            <a:r>
              <a:rPr lang="en" sz="1500">
                <a:solidFill>
                  <a:srgbClr val="FFFFFF"/>
                </a:solidFill>
              </a:rPr>
              <a:t>Alcohol poisoning </a:t>
            </a:r>
          </a:p>
          <a:p>
            <a:pPr marL="457200" lvl="0" indent="-323850" rtl="0">
              <a:lnSpc>
                <a:spcPct val="138516"/>
              </a:lnSpc>
              <a:spcBef>
                <a:spcPts val="0"/>
              </a:spcBef>
              <a:buClr>
                <a:srgbClr val="FFFFFF"/>
              </a:buClr>
              <a:buSzPct val="100000"/>
              <a:buFont typeface="Arial"/>
              <a:buChar char="●"/>
            </a:pPr>
            <a:r>
              <a:rPr lang="en" sz="1500">
                <a:solidFill>
                  <a:srgbClr val="FFFFFF"/>
                </a:solidFill>
              </a:rPr>
              <a:t>High blood pressure, stroke, and other heart-related diseases </a:t>
            </a:r>
          </a:p>
          <a:p>
            <a:pPr lvl="0" rtl="0">
              <a:lnSpc>
                <a:spcPct val="138516"/>
              </a:lnSpc>
              <a:spcBef>
                <a:spcPts val="0"/>
              </a:spcBef>
              <a:buNone/>
            </a:pPr>
            <a:endParaRPr sz="1000">
              <a:solidFill>
                <a:srgbClr val="333333"/>
              </a:solidFill>
              <a:latin typeface="Verdana"/>
              <a:ea typeface="Verdana"/>
              <a:cs typeface="Verdana"/>
              <a:sym typeface="Verdana"/>
            </a:endParaRPr>
          </a:p>
          <a:p>
            <a:pPr>
              <a:spcBef>
                <a:spcPts val="0"/>
              </a:spcBef>
              <a:buNone/>
            </a:pPr>
            <a:endParaRPr/>
          </a:p>
        </p:txBody>
      </p:sp>
      <p:sp>
        <p:nvSpPr>
          <p:cNvPr id="169" name="Shape 169"/>
          <p:cNvSpPr txBox="1"/>
          <p:nvPr/>
        </p:nvSpPr>
        <p:spPr>
          <a:xfrm>
            <a:off x="4939125" y="1501225"/>
            <a:ext cx="3463199" cy="2883900"/>
          </a:xfrm>
          <a:prstGeom prst="rect">
            <a:avLst/>
          </a:prstGeom>
          <a:noFill/>
          <a:ln>
            <a:noFill/>
          </a:ln>
        </p:spPr>
        <p:txBody>
          <a:bodyPr lIns="91425" tIns="91425" rIns="91425" bIns="91425" anchor="t" anchorCtr="0">
            <a:noAutofit/>
          </a:bodyPr>
          <a:lstStyle/>
          <a:p>
            <a:pPr marL="457200" lvl="0" indent="-342900" rtl="0">
              <a:lnSpc>
                <a:spcPct val="138516"/>
              </a:lnSpc>
              <a:spcBef>
                <a:spcPts val="0"/>
              </a:spcBef>
              <a:buClr>
                <a:srgbClr val="FFFFFF"/>
              </a:buClr>
              <a:buSzPct val="100000"/>
              <a:buFont typeface="Arial"/>
              <a:buChar char="●"/>
            </a:pPr>
            <a:r>
              <a:rPr lang="en" sz="1800">
                <a:solidFill>
                  <a:schemeClr val="accent4"/>
                </a:solidFill>
                <a:latin typeface="Trebuchet MS"/>
                <a:ea typeface="Trebuchet MS"/>
                <a:cs typeface="Trebuchet MS"/>
                <a:sym typeface="Trebuchet MS"/>
              </a:rPr>
              <a:t>Liver disease-Cirrhosis</a:t>
            </a:r>
            <a:r>
              <a:rPr lang="en" sz="1800">
                <a:solidFill>
                  <a:srgbClr val="FFFFFF"/>
                </a:solidFill>
                <a:latin typeface="Trebuchet MS"/>
                <a:ea typeface="Trebuchet MS"/>
                <a:cs typeface="Trebuchet MS"/>
                <a:sym typeface="Trebuchet MS"/>
              </a:rPr>
              <a:t> </a:t>
            </a:r>
          </a:p>
          <a:p>
            <a:pPr marL="457200" lvl="0" indent="-342900" rtl="0">
              <a:lnSpc>
                <a:spcPct val="138516"/>
              </a:lnSpc>
              <a:spcBef>
                <a:spcPts val="0"/>
              </a:spcBef>
              <a:buClr>
                <a:srgbClr val="FFFFFF"/>
              </a:buClr>
              <a:buSzPct val="100000"/>
              <a:buFont typeface="Arial"/>
              <a:buChar char="●"/>
            </a:pPr>
            <a:r>
              <a:rPr lang="en" sz="1800">
                <a:solidFill>
                  <a:srgbClr val="FFFFFF"/>
                </a:solidFill>
                <a:latin typeface="Trebuchet MS"/>
                <a:ea typeface="Trebuchet MS"/>
                <a:cs typeface="Trebuchet MS"/>
                <a:sym typeface="Trebuchet MS"/>
              </a:rPr>
              <a:t>Nerve damage </a:t>
            </a:r>
          </a:p>
          <a:p>
            <a:pPr marL="457200" lvl="0" indent="-342900" rtl="0">
              <a:lnSpc>
                <a:spcPct val="138516"/>
              </a:lnSpc>
              <a:spcBef>
                <a:spcPts val="0"/>
              </a:spcBef>
              <a:buClr>
                <a:srgbClr val="FFFFFF"/>
              </a:buClr>
              <a:buSzPct val="100000"/>
              <a:buFont typeface="Arial"/>
              <a:buChar char="●"/>
            </a:pPr>
            <a:r>
              <a:rPr lang="en" sz="1800">
                <a:solidFill>
                  <a:srgbClr val="FFFFFF"/>
                </a:solidFill>
                <a:latin typeface="Trebuchet MS"/>
                <a:ea typeface="Trebuchet MS"/>
                <a:cs typeface="Trebuchet MS"/>
                <a:sym typeface="Trebuchet MS"/>
              </a:rPr>
              <a:t>Increased risk of unprotected sex-STIs</a:t>
            </a:r>
          </a:p>
          <a:p>
            <a:pPr marL="457200" lvl="0" indent="-342900" rtl="0">
              <a:lnSpc>
                <a:spcPct val="138516"/>
              </a:lnSpc>
              <a:spcBef>
                <a:spcPts val="0"/>
              </a:spcBef>
              <a:buClr>
                <a:srgbClr val="FFFFFF"/>
              </a:buClr>
              <a:buSzPct val="100000"/>
              <a:buFont typeface="Arial"/>
              <a:buChar char="●"/>
            </a:pPr>
            <a:r>
              <a:rPr lang="en" sz="1800">
                <a:solidFill>
                  <a:srgbClr val="FFFFFF"/>
                </a:solidFill>
                <a:latin typeface="Trebuchet MS"/>
                <a:ea typeface="Trebuchet MS"/>
                <a:cs typeface="Trebuchet MS"/>
                <a:sym typeface="Trebuchet MS"/>
              </a:rPr>
              <a:t>Unplanned pregnancies </a:t>
            </a:r>
          </a:p>
          <a:p>
            <a:pPr lvl="0" rtl="0">
              <a:lnSpc>
                <a:spcPct val="138516"/>
              </a:lnSpc>
              <a:spcBef>
                <a:spcPts val="0"/>
              </a:spcBef>
              <a:buNone/>
            </a:pPr>
            <a:endParaRPr sz="1800">
              <a:solidFill>
                <a:srgbClr val="FFFFFF"/>
              </a:solidFill>
              <a:latin typeface="Trebuchet MS"/>
              <a:ea typeface="Trebuchet MS"/>
              <a:cs typeface="Trebuchet MS"/>
              <a:sym typeface="Trebuchet MS"/>
            </a:endParaRPr>
          </a:p>
        </p:txBody>
      </p:sp>
      <p:sp>
        <p:nvSpPr>
          <p:cNvPr id="170" name="Shape 170"/>
          <p:cNvSpPr txBox="1"/>
          <p:nvPr/>
        </p:nvSpPr>
        <p:spPr>
          <a:xfrm>
            <a:off x="102200" y="949825"/>
            <a:ext cx="8765399" cy="437699"/>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latin typeface="Trebuchet MS"/>
                <a:ea typeface="Trebuchet MS"/>
                <a:cs typeface="Trebuchet MS"/>
                <a:sym typeface="Trebuchet MS"/>
              </a:rPr>
              <a:t>Binge drinking and continued alcohol use in large amounts are associated with many health problems, including:</a:t>
            </a:r>
          </a:p>
        </p:txBody>
      </p:sp>
      <p:pic>
        <p:nvPicPr>
          <p:cNvPr id="171" name="Shape 171"/>
          <p:cNvPicPr preferRelativeResize="0"/>
          <p:nvPr/>
        </p:nvPicPr>
        <p:blipFill>
          <a:blip r:embed="rId3">
            <a:alphaModFix/>
          </a:blip>
          <a:stretch>
            <a:fillRect/>
          </a:stretch>
        </p:blipFill>
        <p:spPr>
          <a:xfrm>
            <a:off x="1826775" y="2348325"/>
            <a:ext cx="2971450" cy="2711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Other Consequences of Drinking</a:t>
            </a:r>
          </a:p>
        </p:txBody>
      </p:sp>
      <p:sp>
        <p:nvSpPr>
          <p:cNvPr id="177" name="Shape 177"/>
          <p:cNvSpPr txBox="1">
            <a:spLocks noGrp="1"/>
          </p:cNvSpPr>
          <p:nvPr>
            <p:ph type="body" idx="1"/>
          </p:nvPr>
        </p:nvSpPr>
        <p:spPr>
          <a:xfrm>
            <a:off x="122775" y="1029925"/>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solidFill>
                  <a:schemeClr val="accent4"/>
                </a:solidFill>
                <a:latin typeface="Arial"/>
                <a:ea typeface="Arial"/>
                <a:cs typeface="Arial"/>
                <a:sym typeface="Arial"/>
              </a:rPr>
              <a:t>Fetal Alcohol Spectrum Disorders (</a:t>
            </a:r>
            <a:r>
              <a:rPr lang="en" sz="1800" b="1">
                <a:solidFill>
                  <a:schemeClr val="accent4"/>
                </a:solidFill>
                <a:latin typeface="Arial"/>
                <a:ea typeface="Arial"/>
                <a:cs typeface="Arial"/>
                <a:sym typeface="Arial"/>
              </a:rPr>
              <a:t>FASD</a:t>
            </a:r>
            <a:r>
              <a:rPr lang="en" sz="1800">
                <a:solidFill>
                  <a:schemeClr val="accent4"/>
                </a:solidFill>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a:latin typeface="Arial"/>
                <a:ea typeface="Arial"/>
                <a:cs typeface="Arial"/>
                <a:sym typeface="Arial"/>
              </a:rPr>
              <a:t>Fetal alcohol syndrome (</a:t>
            </a:r>
            <a:r>
              <a:rPr lang="en" sz="1800" b="1">
                <a:latin typeface="Arial"/>
                <a:ea typeface="Arial"/>
                <a:cs typeface="Arial"/>
                <a:sym typeface="Arial"/>
              </a:rPr>
              <a:t>FAS</a:t>
            </a:r>
            <a:r>
              <a:rPr lang="en" sz="1800">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a:latin typeface="Arial"/>
                <a:ea typeface="Arial"/>
                <a:cs typeface="Arial"/>
                <a:sym typeface="Arial"/>
              </a:rPr>
              <a:t>Alcohol-related neurodevelopmental disorder (</a:t>
            </a:r>
            <a:r>
              <a:rPr lang="en" sz="1800" b="1">
                <a:latin typeface="Arial"/>
                <a:ea typeface="Arial"/>
                <a:cs typeface="Arial"/>
                <a:sym typeface="Arial"/>
              </a:rPr>
              <a:t>ARND</a:t>
            </a:r>
            <a:r>
              <a:rPr lang="en" sz="1800">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a:latin typeface="Arial"/>
                <a:ea typeface="Arial"/>
                <a:cs typeface="Arial"/>
                <a:sym typeface="Arial"/>
              </a:rPr>
              <a:t>Alcohol-related birth defects (</a:t>
            </a:r>
            <a:r>
              <a:rPr lang="en" sz="1800" b="1">
                <a:latin typeface="Arial"/>
                <a:ea typeface="Arial"/>
                <a:cs typeface="Arial"/>
                <a:sym typeface="Arial"/>
              </a:rPr>
              <a:t>ARBD</a:t>
            </a:r>
            <a:r>
              <a:rPr lang="en" sz="1800">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a:latin typeface="Arial"/>
                <a:ea typeface="Arial"/>
                <a:cs typeface="Arial"/>
                <a:sym typeface="Arial"/>
              </a:rPr>
              <a:t>Fetal alcohol effects (</a:t>
            </a:r>
            <a:r>
              <a:rPr lang="en" sz="1800" b="1">
                <a:latin typeface="Arial"/>
                <a:ea typeface="Arial"/>
                <a:cs typeface="Arial"/>
                <a:sym typeface="Arial"/>
              </a:rPr>
              <a:t>FAE</a:t>
            </a:r>
            <a:r>
              <a:rPr lang="en" sz="1800">
                <a:latin typeface="Arial"/>
                <a:ea typeface="Arial"/>
                <a:cs typeface="Arial"/>
                <a:sym typeface="Arial"/>
              </a:rPr>
              <a:t>)</a:t>
            </a:r>
          </a:p>
          <a:p>
            <a:pPr marL="609600" lvl="0" indent="-342900">
              <a:lnSpc>
                <a:spcPct val="115000"/>
              </a:lnSpc>
              <a:spcBef>
                <a:spcPts val="0"/>
              </a:spcBef>
              <a:buClr>
                <a:schemeClr val="lt1"/>
              </a:buClr>
              <a:buSzPct val="100000"/>
              <a:buFont typeface="Arial"/>
              <a:buChar char="●"/>
            </a:pPr>
            <a:r>
              <a:rPr lang="en" sz="1800" u="sng">
                <a:solidFill>
                  <a:schemeClr val="hlink"/>
                </a:solidFill>
                <a:latin typeface="Arial"/>
                <a:ea typeface="Arial"/>
                <a:cs typeface="Arial"/>
                <a:sym typeface="Arial"/>
                <a:hlinkClick r:id="rId3"/>
              </a:rPr>
              <a:t>What do people know?</a:t>
            </a:r>
          </a:p>
        </p:txBody>
      </p:sp>
      <p:pic>
        <p:nvPicPr>
          <p:cNvPr id="178" name="Shape 178"/>
          <p:cNvPicPr preferRelativeResize="0"/>
          <p:nvPr/>
        </p:nvPicPr>
        <p:blipFill>
          <a:blip r:embed="rId4">
            <a:alphaModFix/>
          </a:blip>
          <a:stretch>
            <a:fillRect/>
          </a:stretch>
        </p:blipFill>
        <p:spPr>
          <a:xfrm>
            <a:off x="6328675" y="1164074"/>
            <a:ext cx="2642849" cy="3457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167000" y="454175"/>
            <a:ext cx="4622099" cy="3656100"/>
          </a:xfrm>
          <a:prstGeom prst="rect">
            <a:avLst/>
          </a:prstGeom>
        </p:spPr>
        <p:txBody>
          <a:bodyPr lIns="91425" tIns="91425" rIns="91425" bIns="91425" anchor="b" anchorCtr="0">
            <a:noAutofit/>
          </a:bodyPr>
          <a:lstStyle/>
          <a:p>
            <a:pPr marL="0" lvl="0" indent="0" algn="l" rtl="0">
              <a:spcBef>
                <a:spcPts val="0"/>
              </a:spcBef>
              <a:buNone/>
            </a:pPr>
            <a:r>
              <a:rPr lang="en"/>
              <a:t> </a:t>
            </a:r>
            <a:r>
              <a:rPr lang="en">
                <a:solidFill>
                  <a:schemeClr val="accent3"/>
                </a:solidFill>
              </a:rPr>
              <a:t>Think, Pair, Share</a:t>
            </a:r>
            <a:r>
              <a:rPr lang="en"/>
              <a:t>:</a:t>
            </a:r>
          </a:p>
          <a:p>
            <a:pPr lvl="0" algn="ctr" rtl="0">
              <a:spcBef>
                <a:spcPts val="0"/>
              </a:spcBef>
              <a:buNone/>
            </a:pPr>
            <a:r>
              <a:rPr lang="en">
                <a:solidFill>
                  <a:schemeClr val="lt1"/>
                </a:solidFill>
              </a:rPr>
              <a:t>Why would things like “drinking games” be problematic?</a:t>
            </a:r>
          </a:p>
        </p:txBody>
      </p:sp>
      <p:pic>
        <p:nvPicPr>
          <p:cNvPr id="184" name="Shape 184"/>
          <p:cNvPicPr preferRelativeResize="0"/>
          <p:nvPr/>
        </p:nvPicPr>
        <p:blipFill>
          <a:blip r:embed="rId3">
            <a:alphaModFix/>
          </a:blip>
          <a:stretch>
            <a:fillRect/>
          </a:stretch>
        </p:blipFill>
        <p:spPr>
          <a:xfrm>
            <a:off x="152400" y="152400"/>
            <a:ext cx="3762375" cy="4876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Binge Drinking </a:t>
            </a:r>
          </a:p>
        </p:txBody>
      </p:sp>
      <p:sp>
        <p:nvSpPr>
          <p:cNvPr id="190" name="Shape 190"/>
          <p:cNvSpPr txBox="1">
            <a:spLocks noGrp="1"/>
          </p:cNvSpPr>
          <p:nvPr>
            <p:ph type="body" idx="1"/>
          </p:nvPr>
        </p:nvSpPr>
        <p:spPr>
          <a:xfrm>
            <a:off x="457200" y="1120675"/>
            <a:ext cx="3994500" cy="3725699"/>
          </a:xfrm>
          <a:prstGeom prst="rect">
            <a:avLst/>
          </a:prstGeom>
        </p:spPr>
        <p:txBody>
          <a:bodyPr lIns="91425" tIns="91425" rIns="91425" bIns="91425" anchor="t" anchorCtr="0">
            <a:noAutofit/>
          </a:bodyPr>
          <a:lstStyle/>
          <a:p>
            <a:pPr lvl="0" rtl="0">
              <a:spcBef>
                <a:spcPts val="0"/>
              </a:spcBef>
              <a:buNone/>
            </a:pPr>
            <a:r>
              <a:rPr lang="en" sz="2400">
                <a:solidFill>
                  <a:srgbClr val="00FF00"/>
                </a:solidFill>
              </a:rPr>
              <a:t>What is it?</a:t>
            </a:r>
          </a:p>
          <a:p>
            <a:pPr marL="457200" lvl="0" indent="-355600">
              <a:spcBef>
                <a:spcPts val="0"/>
              </a:spcBef>
              <a:buClr>
                <a:schemeClr val="lt1"/>
              </a:buClr>
              <a:buSzPct val="100000"/>
              <a:buFont typeface="Arial"/>
              <a:buChar char="●"/>
            </a:pPr>
            <a:r>
              <a:rPr lang="en" sz="2000"/>
              <a:t>The consumption of an excessive amount of alcohol in a short period of time. Generally </a:t>
            </a:r>
            <a:r>
              <a:rPr lang="en" sz="2000" u="sng">
                <a:solidFill>
                  <a:schemeClr val="accent4"/>
                </a:solidFill>
              </a:rPr>
              <a:t>5 or more drinks </a:t>
            </a:r>
            <a:r>
              <a:rPr lang="en" sz="2000"/>
              <a:t>in a row for men, </a:t>
            </a:r>
            <a:r>
              <a:rPr lang="en" sz="2000" u="sng">
                <a:solidFill>
                  <a:schemeClr val="accent4"/>
                </a:solidFill>
              </a:rPr>
              <a:t>4 or more</a:t>
            </a:r>
            <a:r>
              <a:rPr lang="en" sz="2000"/>
              <a:t> for females</a:t>
            </a:r>
          </a:p>
        </p:txBody>
      </p:sp>
      <p:sp>
        <p:nvSpPr>
          <p:cNvPr id="191" name="Shape 191"/>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spcBef>
                <a:spcPts val="0"/>
              </a:spcBef>
              <a:buNone/>
            </a:pPr>
            <a:r>
              <a:rPr lang="en" sz="2400">
                <a:solidFill>
                  <a:srgbClr val="00FF00"/>
                </a:solidFill>
              </a:rPr>
              <a:t>How does it affect you?</a:t>
            </a:r>
          </a:p>
          <a:p>
            <a:pPr marL="457200" lvl="0" indent="-355600" rtl="0">
              <a:spcBef>
                <a:spcPts val="0"/>
              </a:spcBef>
              <a:buClr>
                <a:schemeClr val="lt1"/>
              </a:buClr>
              <a:buSzPct val="100000"/>
              <a:buFont typeface="Arial"/>
              <a:buChar char="●"/>
            </a:pPr>
            <a:r>
              <a:rPr lang="en" sz="2000" u="sng"/>
              <a:t>90%</a:t>
            </a:r>
            <a:r>
              <a:rPr lang="en" sz="2000"/>
              <a:t> of alcohol consumed by underage persons in the U.S. is in the form of binge drinking.</a:t>
            </a:r>
          </a:p>
          <a:p>
            <a:pPr marL="457200" lvl="0" indent="-355600" rtl="0">
              <a:spcBef>
                <a:spcPts val="0"/>
              </a:spcBef>
              <a:buClr>
                <a:schemeClr val="lt1"/>
              </a:buClr>
              <a:buSzPct val="100000"/>
              <a:buFont typeface="Arial"/>
              <a:buChar char="●"/>
            </a:pPr>
            <a:r>
              <a:rPr lang="en" sz="2000"/>
              <a:t>Alcohol has been said to have positive health consequences when consumed in moderation (About a drink a day).</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Alcohol Poisoning </a:t>
            </a:r>
          </a:p>
        </p:txBody>
      </p:sp>
      <p:sp>
        <p:nvSpPr>
          <p:cNvPr id="197" name="Shape 19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None/>
            </a:pPr>
            <a:r>
              <a:rPr lang="en" sz="1800"/>
              <a:t>What is Alcohol Poisoning?</a:t>
            </a:r>
          </a:p>
          <a:p>
            <a:pPr marL="457200" lvl="0" indent="-342900" rtl="0">
              <a:spcBef>
                <a:spcPts val="0"/>
              </a:spcBef>
              <a:buClr>
                <a:schemeClr val="lt1"/>
              </a:buClr>
              <a:buSzPct val="100000"/>
              <a:buFont typeface="Arial"/>
              <a:buChar char="●"/>
            </a:pPr>
            <a:r>
              <a:rPr lang="en" sz="1800"/>
              <a:t>A condition in which a </a:t>
            </a:r>
            <a:r>
              <a:rPr lang="en" sz="1800" u="sng">
                <a:solidFill>
                  <a:srgbClr val="93C47D"/>
                </a:solidFill>
              </a:rPr>
              <a:t>toxic amount</a:t>
            </a:r>
            <a:r>
              <a:rPr lang="en" sz="1800"/>
              <a:t> of alcohol has been consumed, usually in a short period of time. </a:t>
            </a:r>
          </a:p>
          <a:p>
            <a:pPr marL="457200" lvl="0" indent="-342900">
              <a:spcBef>
                <a:spcPts val="0"/>
              </a:spcBef>
              <a:buClr>
                <a:schemeClr val="lt1"/>
              </a:buClr>
              <a:buSzPct val="100000"/>
              <a:buFont typeface="Arial"/>
              <a:buChar char="●"/>
            </a:pPr>
            <a:r>
              <a:rPr lang="en" sz="1800"/>
              <a:t>In other words, the blood alcohol content (BAC) is at a </a:t>
            </a:r>
            <a:r>
              <a:rPr lang="en" sz="1800" u="sng">
                <a:solidFill>
                  <a:srgbClr val="93C47D"/>
                </a:solidFill>
              </a:rPr>
              <a:t>dangerously high level</a:t>
            </a:r>
            <a:r>
              <a:rPr lang="en" sz="1800"/>
              <a:t>.</a:t>
            </a:r>
          </a:p>
        </p:txBody>
      </p:sp>
      <p:sp>
        <p:nvSpPr>
          <p:cNvPr id="198" name="Shape 198"/>
          <p:cNvSpPr txBox="1">
            <a:spLocks noGrp="1"/>
          </p:cNvSpPr>
          <p:nvPr>
            <p:ph type="body" idx="2"/>
          </p:nvPr>
        </p:nvSpPr>
        <p:spPr>
          <a:xfrm>
            <a:off x="4692298" y="205975"/>
            <a:ext cx="3994500" cy="3725699"/>
          </a:xfrm>
          <a:prstGeom prst="rect">
            <a:avLst/>
          </a:prstGeom>
        </p:spPr>
        <p:txBody>
          <a:bodyPr lIns="91425" tIns="91425" rIns="91425" bIns="91425" anchor="t" anchorCtr="0">
            <a:noAutofit/>
          </a:bodyPr>
          <a:lstStyle/>
          <a:p>
            <a:pPr lvl="0" rtl="0">
              <a:spcBef>
                <a:spcPts val="0"/>
              </a:spcBef>
              <a:buNone/>
            </a:pPr>
            <a:r>
              <a:rPr lang="en" sz="2400"/>
              <a:t>Symptoms</a:t>
            </a:r>
          </a:p>
          <a:p>
            <a:pPr marL="457200" lvl="0" indent="-342900" rtl="0">
              <a:spcBef>
                <a:spcPts val="0"/>
              </a:spcBef>
              <a:buClr>
                <a:schemeClr val="lt1"/>
              </a:buClr>
              <a:buSzPct val="100000"/>
              <a:buFont typeface="Arial"/>
              <a:buChar char="●"/>
            </a:pPr>
            <a:r>
              <a:rPr lang="en" sz="1800"/>
              <a:t>Shallow breathing</a:t>
            </a:r>
          </a:p>
          <a:p>
            <a:pPr marL="457200" lvl="0" indent="-342900" rtl="0">
              <a:spcBef>
                <a:spcPts val="0"/>
              </a:spcBef>
              <a:buClr>
                <a:schemeClr val="lt1"/>
              </a:buClr>
              <a:buSzPct val="100000"/>
              <a:buFont typeface="Arial"/>
              <a:buChar char="●"/>
            </a:pPr>
            <a:r>
              <a:rPr lang="en" sz="1800"/>
              <a:t>Disorientation </a:t>
            </a:r>
          </a:p>
          <a:p>
            <a:pPr marL="457200" lvl="0" indent="-342900" rtl="0">
              <a:spcBef>
                <a:spcPts val="0"/>
              </a:spcBef>
              <a:buClr>
                <a:schemeClr val="lt1"/>
              </a:buClr>
              <a:buSzPct val="100000"/>
              <a:buFont typeface="Arial"/>
              <a:buChar char="●"/>
            </a:pPr>
            <a:r>
              <a:rPr lang="en" sz="1800"/>
              <a:t>Unresponsiveness</a:t>
            </a:r>
          </a:p>
          <a:p>
            <a:pPr marL="457200" lvl="0" indent="-342900" rtl="0">
              <a:spcBef>
                <a:spcPts val="0"/>
              </a:spcBef>
              <a:buClr>
                <a:schemeClr val="lt1"/>
              </a:buClr>
              <a:buSzPct val="100000"/>
              <a:buFont typeface="Arial"/>
              <a:buChar char="●"/>
            </a:pPr>
            <a:r>
              <a:rPr lang="en" sz="1800"/>
              <a:t>Unconsciousness</a:t>
            </a:r>
          </a:p>
          <a:p>
            <a:pPr marL="457200" lvl="0" indent="-342900" rtl="0">
              <a:spcBef>
                <a:spcPts val="0"/>
              </a:spcBef>
              <a:buClr>
                <a:schemeClr val="lt1"/>
              </a:buClr>
              <a:buSzPct val="100000"/>
              <a:buFont typeface="Arial"/>
              <a:buChar char="●"/>
            </a:pPr>
            <a:r>
              <a:rPr lang="en" sz="1800"/>
              <a:t>Pale or bluish tone to skin</a:t>
            </a:r>
          </a:p>
          <a:p>
            <a:pPr marL="457200" lvl="0" indent="-342900">
              <a:spcBef>
                <a:spcPts val="0"/>
              </a:spcBef>
              <a:buClr>
                <a:schemeClr val="lt1"/>
              </a:buClr>
              <a:buSzPct val="100000"/>
              <a:buFont typeface="Arial"/>
              <a:buChar char="●"/>
            </a:pPr>
            <a:r>
              <a:rPr lang="en" sz="1800"/>
              <a:t>Vomiting while unconscious </a:t>
            </a:r>
          </a:p>
        </p:txBody>
      </p:sp>
      <p:pic>
        <p:nvPicPr>
          <p:cNvPr id="199" name="Shape 199"/>
          <p:cNvPicPr preferRelativeResize="0"/>
          <p:nvPr/>
        </p:nvPicPr>
        <p:blipFill>
          <a:blip r:embed="rId3">
            <a:alphaModFix/>
          </a:blip>
          <a:stretch>
            <a:fillRect/>
          </a:stretch>
        </p:blipFill>
        <p:spPr>
          <a:xfrm>
            <a:off x="4587125" y="2536150"/>
            <a:ext cx="3886400" cy="2515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Quick write!</a:t>
            </a:r>
          </a:p>
        </p:txBody>
      </p:sp>
      <p:sp>
        <p:nvSpPr>
          <p:cNvPr id="78" name="Shape 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spcBef>
                <a:spcPts val="0"/>
              </a:spcBef>
              <a:buNone/>
            </a:pPr>
            <a:r>
              <a:rPr lang="en">
                <a:solidFill>
                  <a:srgbClr val="FFFFFF"/>
                </a:solidFill>
              </a:rPr>
              <a:t>“Alcohol is the most commonly used and abused drug among youth in the United States, more than tobacco and illicit drugs, and is responsible for more than 4,300 annual deaths among underage youth.” -CDC.gov</a:t>
            </a:r>
          </a:p>
          <a:p>
            <a:pPr lvl="0" algn="ctr" rtl="0">
              <a:spcBef>
                <a:spcPts val="0"/>
              </a:spcBef>
              <a:buNone/>
            </a:pPr>
            <a:endParaRPr sz="2400">
              <a:solidFill>
                <a:srgbClr val="FFFFFF"/>
              </a:solidFill>
            </a:endParaRPr>
          </a:p>
          <a:p>
            <a:pPr>
              <a:spcBef>
                <a:spcPts val="0"/>
              </a:spcBef>
              <a:buNone/>
            </a:pPr>
            <a:r>
              <a:rPr lang="en" sz="2400">
                <a:solidFill>
                  <a:srgbClr val="FFFFFF"/>
                </a:solidFill>
              </a:rPr>
              <a:t>With this information, do feel that alcohol should still be a legal substance? Why or why not?</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should you do?</a:t>
            </a:r>
          </a:p>
        </p:txBody>
      </p:sp>
      <p:sp>
        <p:nvSpPr>
          <p:cNvPr id="205" name="Shape 205"/>
          <p:cNvSpPr txBox="1">
            <a:spLocks noGrp="1"/>
          </p:cNvSpPr>
          <p:nvPr>
            <p:ph type="body" idx="1"/>
          </p:nvPr>
        </p:nvSpPr>
        <p:spPr>
          <a:xfrm>
            <a:off x="176275" y="1200150"/>
            <a:ext cx="3300899" cy="3725699"/>
          </a:xfrm>
          <a:prstGeom prst="rect">
            <a:avLst/>
          </a:prstGeom>
        </p:spPr>
        <p:txBody>
          <a:bodyPr lIns="91425" tIns="91425" rIns="91425" bIns="91425" anchor="t" anchorCtr="0">
            <a:noAutofit/>
          </a:bodyPr>
          <a:lstStyle/>
          <a:p>
            <a:pPr marL="457200" lvl="0" indent="-381000" rtl="0">
              <a:lnSpc>
                <a:spcPct val="115000"/>
              </a:lnSpc>
              <a:spcBef>
                <a:spcPts val="0"/>
              </a:spcBef>
              <a:buClr>
                <a:srgbClr val="FFFFFF"/>
              </a:buClr>
              <a:buSzPct val="100000"/>
              <a:buFont typeface="Arial"/>
              <a:buChar char="●"/>
            </a:pPr>
            <a:r>
              <a:rPr lang="en" sz="2400">
                <a:solidFill>
                  <a:srgbClr val="FFFFFF"/>
                </a:solidFill>
              </a:rPr>
              <a:t>Turn the person on their </a:t>
            </a:r>
            <a:r>
              <a:rPr lang="en" sz="2400">
                <a:solidFill>
                  <a:schemeClr val="accent4"/>
                </a:solidFill>
              </a:rPr>
              <a:t>side</a:t>
            </a:r>
          </a:p>
          <a:p>
            <a:pPr marL="457200" lvl="0" indent="-381000" rtl="0">
              <a:lnSpc>
                <a:spcPct val="115000"/>
              </a:lnSpc>
              <a:spcBef>
                <a:spcPts val="0"/>
              </a:spcBef>
              <a:buClr>
                <a:srgbClr val="FFFFFF"/>
              </a:buClr>
              <a:buSzPct val="100000"/>
              <a:buFont typeface="Arial"/>
              <a:buChar char="●"/>
            </a:pPr>
            <a:r>
              <a:rPr lang="en" sz="2400">
                <a:solidFill>
                  <a:srgbClr val="FFFFFF"/>
                </a:solidFill>
              </a:rPr>
              <a:t>Dial 911, get medical help</a:t>
            </a:r>
          </a:p>
          <a:p>
            <a:pPr marL="457200" lvl="0" indent="-381000" rtl="0">
              <a:lnSpc>
                <a:spcPct val="115000"/>
              </a:lnSpc>
              <a:spcBef>
                <a:spcPts val="0"/>
              </a:spcBef>
              <a:buClr>
                <a:srgbClr val="FFFFFF"/>
              </a:buClr>
              <a:buSzPct val="100000"/>
              <a:buFont typeface="Arial"/>
              <a:buChar char="●"/>
            </a:pPr>
            <a:r>
              <a:rPr lang="en" sz="2400" u="sng">
                <a:solidFill>
                  <a:srgbClr val="FFFFFF"/>
                </a:solidFill>
              </a:rPr>
              <a:t>Stay with the person</a:t>
            </a:r>
          </a:p>
          <a:p>
            <a:pPr marL="457200" lvl="0" indent="-298450" rtl="0">
              <a:lnSpc>
                <a:spcPct val="115000"/>
              </a:lnSpc>
              <a:spcBef>
                <a:spcPts val="0"/>
              </a:spcBef>
              <a:buClr>
                <a:srgbClr val="FFFFFF"/>
              </a:buClr>
              <a:buSzPct val="100000"/>
              <a:buFont typeface="Arial"/>
              <a:buChar char="●"/>
            </a:pPr>
            <a:r>
              <a:rPr lang="en" sz="1100" u="sng">
                <a:solidFill>
                  <a:schemeClr val="hlink"/>
                </a:solidFill>
                <a:hlinkClick r:id="rId3"/>
              </a:rPr>
              <a:t>http://www.d.umn.edu/hlthserv/health_education/services/alcohol_drugs.html</a:t>
            </a:r>
          </a:p>
          <a:p>
            <a:pPr>
              <a:spcBef>
                <a:spcPts val="0"/>
              </a:spcBef>
              <a:buNone/>
            </a:pPr>
            <a:endParaRPr sz="1100"/>
          </a:p>
        </p:txBody>
      </p:sp>
      <p:pic>
        <p:nvPicPr>
          <p:cNvPr id="206" name="Shape 206"/>
          <p:cNvPicPr preferRelativeResize="0"/>
          <p:nvPr/>
        </p:nvPicPr>
        <p:blipFill>
          <a:blip r:embed="rId4">
            <a:alphaModFix/>
          </a:blip>
          <a:stretch>
            <a:fillRect/>
          </a:stretch>
        </p:blipFill>
        <p:spPr>
          <a:xfrm>
            <a:off x="3477175" y="1283050"/>
            <a:ext cx="5624400" cy="3642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Addiction and Treatment </a:t>
            </a:r>
          </a:p>
        </p:txBody>
      </p:sp>
      <p:sp>
        <p:nvSpPr>
          <p:cNvPr id="212" name="Shape 2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400"/>
              </a:spcBef>
              <a:buClr>
                <a:schemeClr val="dk1"/>
              </a:buClr>
              <a:buSzPct val="61111"/>
              <a:buFont typeface="Arial"/>
              <a:buNone/>
            </a:pPr>
            <a:r>
              <a:rPr lang="en" sz="1800" b="1" u="sng">
                <a:solidFill>
                  <a:srgbClr val="FFFFFF"/>
                </a:solidFill>
                <a:latin typeface="Arial"/>
                <a:ea typeface="Arial"/>
                <a:cs typeface="Arial"/>
                <a:sym typeface="Arial"/>
              </a:rPr>
              <a:t>4 Levels of the Addiction Process:  Addiction</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1.  Experimentation</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2.  Regular Use</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3.  Daily Preoccupation</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4.  Dependency</a:t>
            </a:r>
          </a:p>
          <a:p>
            <a:pPr lvl="0" rtl="0">
              <a:lnSpc>
                <a:spcPct val="115000"/>
              </a:lnSpc>
              <a:spcBef>
                <a:spcPts val="400"/>
              </a:spcBef>
              <a:buClr>
                <a:schemeClr val="dk1"/>
              </a:buClr>
              <a:buSzPct val="61111"/>
              <a:buFont typeface="Arial"/>
              <a:buNone/>
            </a:pPr>
            <a:r>
              <a:rPr lang="en" sz="1800" b="1" u="sng">
                <a:solidFill>
                  <a:srgbClr val="FFFFFF"/>
                </a:solidFill>
                <a:latin typeface="Arial"/>
                <a:ea typeface="Arial"/>
                <a:cs typeface="Arial"/>
                <a:sym typeface="Arial"/>
              </a:rPr>
              <a:t>Community Resources/Support Groups: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AA (Alcoholics Anonymous)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Al-Anon( for family and friends of alcoholics)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Alateen (just for teenagers)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Teen Challenge(in and out patient treatment center)</a:t>
            </a:r>
          </a:p>
          <a:p>
            <a:pPr lvl="0" rtl="0">
              <a:lnSpc>
                <a:spcPct val="115000"/>
              </a:lnSpc>
              <a:spcBef>
                <a:spcPts val="400"/>
              </a:spcBef>
              <a:buClr>
                <a:schemeClr val="dk1"/>
              </a:buClr>
              <a:buFont typeface="Arial"/>
              <a:buNone/>
            </a:pPr>
            <a:endParaRPr sz="1400" b="1">
              <a:solidFill>
                <a:srgbClr val="FFFFFF"/>
              </a:solidFill>
              <a:latin typeface="Arial"/>
              <a:ea typeface="Arial"/>
              <a:cs typeface="Arial"/>
              <a:sym typeface="Arial"/>
            </a:endParaRPr>
          </a:p>
          <a:p>
            <a:pPr>
              <a:spcBef>
                <a:spcPts val="0"/>
              </a:spcBef>
              <a:buNone/>
            </a:pPr>
            <a:endParaRPr/>
          </a:p>
        </p:txBody>
      </p:sp>
      <p:pic>
        <p:nvPicPr>
          <p:cNvPr id="213" name="Shape 213"/>
          <p:cNvPicPr preferRelativeResize="0"/>
          <p:nvPr/>
        </p:nvPicPr>
        <p:blipFill>
          <a:blip r:embed="rId3">
            <a:alphaModFix/>
          </a:blip>
          <a:stretch>
            <a:fillRect/>
          </a:stretch>
        </p:blipFill>
        <p:spPr>
          <a:xfrm>
            <a:off x="5530025" y="1200150"/>
            <a:ext cx="3536563" cy="2537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Refusal Skills! </a:t>
            </a:r>
          </a:p>
        </p:txBody>
      </p:sp>
      <p:sp>
        <p:nvSpPr>
          <p:cNvPr id="219" name="Shape 219"/>
          <p:cNvSpPr txBox="1">
            <a:spLocks noGrp="1"/>
          </p:cNvSpPr>
          <p:nvPr>
            <p:ph type="body" idx="1"/>
          </p:nvPr>
        </p:nvSpPr>
        <p:spPr>
          <a:xfrm>
            <a:off x="457200" y="995775"/>
            <a:ext cx="8229600" cy="3725699"/>
          </a:xfrm>
          <a:prstGeom prst="rect">
            <a:avLst/>
          </a:prstGeom>
        </p:spPr>
        <p:txBody>
          <a:bodyPr lIns="91425" tIns="91425" rIns="91425" bIns="91425" anchor="t" anchorCtr="0">
            <a:noAutofit/>
          </a:bodyPr>
          <a:lstStyle/>
          <a:p>
            <a:pPr>
              <a:spcBef>
                <a:spcPts val="0"/>
              </a:spcBef>
              <a:buNone/>
            </a:pPr>
            <a:r>
              <a:rPr lang="en"/>
              <a:t>Come up with one way to say no to alcohol offered by a friend.</a:t>
            </a:r>
          </a:p>
        </p:txBody>
      </p:sp>
      <p:pic>
        <p:nvPicPr>
          <p:cNvPr id="220" name="Shape 220"/>
          <p:cNvPicPr preferRelativeResize="0"/>
          <p:nvPr/>
        </p:nvPicPr>
        <p:blipFill>
          <a:blip r:embed="rId3">
            <a:alphaModFix/>
          </a:blip>
          <a:stretch>
            <a:fillRect/>
          </a:stretch>
        </p:blipFill>
        <p:spPr>
          <a:xfrm>
            <a:off x="4360050" y="1696950"/>
            <a:ext cx="3348000" cy="32224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Truth About Alcohol Video</a:t>
            </a:r>
          </a:p>
        </p:txBody>
      </p:sp>
      <p:sp>
        <p:nvSpPr>
          <p:cNvPr id="226" name="Shape 2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http://www.drugfreeworld.org/real-life-stories/alcohol.html</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Objectives for Today!</a:t>
            </a:r>
          </a:p>
        </p:txBody>
      </p:sp>
      <p:sp>
        <p:nvSpPr>
          <p:cNvPr id="84" name="Shape 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-Identify effects of alcohol on your body and health </a:t>
            </a:r>
          </a:p>
          <a:p>
            <a:pPr lvl="0" rtl="0">
              <a:spcBef>
                <a:spcPts val="0"/>
              </a:spcBef>
              <a:buNone/>
            </a:pPr>
            <a:endParaRPr/>
          </a:p>
          <a:p>
            <a:pPr lvl="0" rtl="0">
              <a:spcBef>
                <a:spcPts val="0"/>
              </a:spcBef>
              <a:buNone/>
            </a:pPr>
            <a:r>
              <a:rPr lang="en"/>
              <a:t>-Recognize signs of alcohol poisoning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Alcohol?</a:t>
            </a:r>
          </a:p>
        </p:txBody>
      </p:sp>
      <p:sp>
        <p:nvSpPr>
          <p:cNvPr id="90" name="Shape 90"/>
          <p:cNvSpPr txBox="1">
            <a:spLocks noGrp="1"/>
          </p:cNvSpPr>
          <p:nvPr>
            <p:ph type="body" idx="1"/>
          </p:nvPr>
        </p:nvSpPr>
        <p:spPr>
          <a:xfrm>
            <a:off x="457200" y="1200150"/>
            <a:ext cx="2971799" cy="3725699"/>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u="sng">
                <a:solidFill>
                  <a:schemeClr val="accent4"/>
                </a:solidFill>
                <a:latin typeface="Arial"/>
                <a:ea typeface="Arial"/>
                <a:cs typeface="Arial"/>
                <a:sym typeface="Arial"/>
              </a:rPr>
              <a:t>Ethanol or Ethyl</a:t>
            </a:r>
            <a:r>
              <a:rPr lang="en" sz="1400" b="1">
                <a:latin typeface="Arial"/>
                <a:ea typeface="Arial"/>
                <a:cs typeface="Arial"/>
                <a:sym typeface="Arial"/>
              </a:rPr>
              <a:t> </a:t>
            </a:r>
            <a:r>
              <a:rPr lang="en" sz="2400"/>
              <a:t>-The type of alcohol in alcoholic beverages</a:t>
            </a:r>
          </a:p>
          <a:p>
            <a:pPr marL="457200" lvl="0" indent="-381000" rtl="0">
              <a:spcBef>
                <a:spcPts val="0"/>
              </a:spcBef>
              <a:buClr>
                <a:schemeClr val="lt1"/>
              </a:buClr>
              <a:buSzPct val="100000"/>
              <a:buFont typeface="Arial"/>
              <a:buChar char="●"/>
            </a:pPr>
            <a:r>
              <a:rPr lang="en" sz="2400"/>
              <a:t>Can be produced synthetically or naturally by fermenting fruits and grains </a:t>
            </a:r>
          </a:p>
          <a:p>
            <a:pPr lvl="0" rtl="0">
              <a:spcBef>
                <a:spcPts val="0"/>
              </a:spcBef>
              <a:buNone/>
            </a:pPr>
            <a:endParaRPr sz="2400">
              <a:solidFill>
                <a:schemeClr val="accent4"/>
              </a:solidFill>
            </a:endParaRPr>
          </a:p>
          <a:p>
            <a:pPr>
              <a:spcBef>
                <a:spcPts val="0"/>
              </a:spcBef>
              <a:buNone/>
            </a:pPr>
            <a:endParaRPr sz="2400"/>
          </a:p>
        </p:txBody>
      </p:sp>
      <p:pic>
        <p:nvPicPr>
          <p:cNvPr id="91" name="Shape 91"/>
          <p:cNvPicPr preferRelativeResize="0"/>
          <p:nvPr/>
        </p:nvPicPr>
        <p:blipFill>
          <a:blip r:embed="rId3">
            <a:alphaModFix/>
          </a:blip>
          <a:stretch>
            <a:fillRect/>
          </a:stretch>
        </p:blipFill>
        <p:spPr>
          <a:xfrm>
            <a:off x="3836950" y="1109300"/>
            <a:ext cx="4831769" cy="3725699"/>
          </a:xfrm>
          <a:prstGeom prst="rect">
            <a:avLst/>
          </a:prstGeom>
          <a:noFill/>
          <a:ln>
            <a:noFill/>
          </a:ln>
        </p:spPr>
      </p:pic>
      <p:sp>
        <p:nvSpPr>
          <p:cNvPr id="92" name="Shape 92"/>
          <p:cNvSpPr/>
          <p:nvPr/>
        </p:nvSpPr>
        <p:spPr>
          <a:xfrm>
            <a:off x="5103375" y="294300"/>
            <a:ext cx="2407800" cy="702299"/>
          </a:xfrm>
          <a:prstGeom prst="downArrow">
            <a:avLst>
              <a:gd name="adj1" fmla="val 50000"/>
              <a:gd name="adj2" fmla="val 50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Kinds of Alcohol </a:t>
            </a:r>
          </a:p>
        </p:txBody>
      </p:sp>
      <p:sp>
        <p:nvSpPr>
          <p:cNvPr id="98" name="Shape 98"/>
          <p:cNvSpPr txBox="1">
            <a:spLocks noGrp="1"/>
          </p:cNvSpPr>
          <p:nvPr>
            <p:ph type="body" idx="1"/>
          </p:nvPr>
        </p:nvSpPr>
        <p:spPr>
          <a:xfrm>
            <a:off x="341125" y="1016650"/>
            <a:ext cx="8345699" cy="3909299"/>
          </a:xfrm>
          <a:prstGeom prst="rect">
            <a:avLst/>
          </a:prstGeom>
        </p:spPr>
        <p:txBody>
          <a:bodyPr lIns="91425" tIns="91425" rIns="91425" bIns="91425" anchor="t" anchorCtr="0">
            <a:noAutofit/>
          </a:bodyPr>
          <a:lstStyle/>
          <a:p>
            <a:pPr lvl="0" rtl="0">
              <a:lnSpc>
                <a:spcPct val="115000"/>
              </a:lnSpc>
              <a:spcBef>
                <a:spcPts val="400"/>
              </a:spcBef>
              <a:buClr>
                <a:schemeClr val="dk1"/>
              </a:buClr>
              <a:buSzPct val="61111"/>
              <a:buFont typeface="Arial"/>
              <a:buNone/>
            </a:pPr>
            <a:r>
              <a:rPr lang="en" sz="1800" b="1" dirty="0">
                <a:solidFill>
                  <a:srgbClr val="E06666"/>
                </a:solidFill>
                <a:latin typeface="Arial"/>
                <a:ea typeface="Arial"/>
                <a:cs typeface="Arial"/>
                <a:sym typeface="Arial"/>
              </a:rPr>
              <a:t>Methyl</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◦Highly Flammable material</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◦Poisonous</a:t>
            </a:r>
          </a:p>
          <a:p>
            <a:pPr lvl="0" rtl="0">
              <a:lnSpc>
                <a:spcPct val="115000"/>
              </a:lnSpc>
              <a:spcBef>
                <a:spcPts val="400"/>
              </a:spcBef>
              <a:buClr>
                <a:schemeClr val="dk1"/>
              </a:buClr>
              <a:buSzPct val="68750"/>
              <a:buFont typeface="Arial"/>
              <a:buNone/>
            </a:pPr>
            <a:r>
              <a:rPr lang="en" sz="1600" dirty="0">
                <a:latin typeface="Arial"/>
                <a:ea typeface="Arial"/>
                <a:cs typeface="Arial"/>
                <a:sym typeface="Arial"/>
              </a:rPr>
              <a:t>Examples are Antifreeze, Wood spirits, fuel, and formaldehyde</a:t>
            </a:r>
          </a:p>
          <a:p>
            <a:pPr lvl="0" rtl="0">
              <a:lnSpc>
                <a:spcPct val="115000"/>
              </a:lnSpc>
              <a:spcBef>
                <a:spcPts val="400"/>
              </a:spcBef>
              <a:buClr>
                <a:schemeClr val="dk1"/>
              </a:buClr>
              <a:buSzPct val="61111"/>
              <a:buFont typeface="Arial"/>
              <a:buNone/>
            </a:pPr>
            <a:r>
              <a:rPr lang="en" sz="1800" b="1" dirty="0">
                <a:solidFill>
                  <a:srgbClr val="FFD966"/>
                </a:solidFill>
                <a:latin typeface="Arial"/>
                <a:ea typeface="Arial"/>
                <a:cs typeface="Arial"/>
                <a:sym typeface="Arial"/>
              </a:rPr>
              <a:t>Isopropyl</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◦Also known as rubbing alcohol</a:t>
            </a:r>
          </a:p>
          <a:p>
            <a:pPr lvl="0" rtl="0">
              <a:lnSpc>
                <a:spcPct val="115000"/>
              </a:lnSpc>
              <a:spcBef>
                <a:spcPts val="300"/>
              </a:spcBef>
              <a:buClr>
                <a:schemeClr val="dk1"/>
              </a:buClr>
              <a:buSzPct val="68750"/>
              <a:buFont typeface="Arial"/>
              <a:buNone/>
            </a:pPr>
            <a:r>
              <a:rPr lang="en" sz="1600" dirty="0" smtClean="0">
                <a:latin typeface="Arial"/>
                <a:ea typeface="Arial"/>
                <a:cs typeface="Arial"/>
                <a:sym typeface="Arial"/>
              </a:rPr>
              <a:t>◦</a:t>
            </a:r>
            <a:r>
              <a:rPr lang="en" sz="1800" b="1" dirty="0" smtClean="0">
                <a:solidFill>
                  <a:schemeClr val="accent4"/>
                </a:solidFill>
                <a:latin typeface="Arial"/>
                <a:ea typeface="Arial"/>
                <a:cs typeface="Arial"/>
                <a:sym typeface="Arial"/>
              </a:rPr>
              <a:t>Ethyl</a:t>
            </a:r>
            <a:r>
              <a:rPr lang="en" sz="1800" b="1" dirty="0" smtClean="0">
                <a:latin typeface="Arial"/>
                <a:ea typeface="Arial"/>
                <a:cs typeface="Arial"/>
                <a:sym typeface="Arial"/>
              </a:rPr>
              <a:t> </a:t>
            </a:r>
            <a:endParaRPr lang="en" sz="1800" b="1" dirty="0">
              <a:latin typeface="Arial"/>
              <a:ea typeface="Arial"/>
              <a:cs typeface="Arial"/>
              <a:sym typeface="Arial"/>
            </a:endParaRP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◦Form drinking alcohol comes in</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◦Safe for drinking, in moderation</a:t>
            </a:r>
          </a:p>
          <a:p>
            <a:pPr>
              <a:spcBef>
                <a:spcPts val="0"/>
              </a:spcBef>
              <a:buNone/>
            </a:pPr>
            <a:endParaRPr sz="1100" dirty="0">
              <a:latin typeface="Arial"/>
              <a:ea typeface="Arial"/>
              <a:cs typeface="Arial"/>
              <a:sym typeface="Arial"/>
            </a:endParaRPr>
          </a:p>
        </p:txBody>
      </p:sp>
      <p:pic>
        <p:nvPicPr>
          <p:cNvPr id="99" name="Shape 99"/>
          <p:cNvPicPr preferRelativeResize="0"/>
          <p:nvPr/>
        </p:nvPicPr>
        <p:blipFill>
          <a:blip r:embed="rId3">
            <a:alphaModFix/>
          </a:blip>
          <a:stretch>
            <a:fillRect/>
          </a:stretch>
        </p:blipFill>
        <p:spPr>
          <a:xfrm>
            <a:off x="4615100" y="2619150"/>
            <a:ext cx="2795825" cy="2146324"/>
          </a:xfrm>
          <a:prstGeom prst="rect">
            <a:avLst/>
          </a:prstGeom>
          <a:noFill/>
          <a:ln>
            <a:noFill/>
          </a:ln>
        </p:spPr>
      </p:pic>
      <p:pic>
        <p:nvPicPr>
          <p:cNvPr id="100" name="Shape 100"/>
          <p:cNvPicPr preferRelativeResize="0"/>
          <p:nvPr/>
        </p:nvPicPr>
        <p:blipFill>
          <a:blip r:embed="rId4">
            <a:alphaModFix/>
          </a:blip>
          <a:stretch>
            <a:fillRect/>
          </a:stretch>
        </p:blipFill>
        <p:spPr>
          <a:xfrm>
            <a:off x="6158325" y="346775"/>
            <a:ext cx="2401425" cy="1920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Alcohol Cont.</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a:t>An addictive </a:t>
            </a:r>
            <a:r>
              <a:rPr lang="en" u="sng"/>
              <a:t>depressant</a:t>
            </a:r>
          </a:p>
          <a:p>
            <a:pPr marL="457200" lvl="0" indent="-419100" rtl="0">
              <a:spcBef>
                <a:spcPts val="0"/>
              </a:spcBef>
              <a:buClr>
                <a:schemeClr val="lt1"/>
              </a:buClr>
              <a:buSzPct val="100000"/>
              <a:buFont typeface="Arial"/>
              <a:buChar char="●"/>
            </a:pPr>
            <a:r>
              <a:rPr lang="en"/>
              <a:t>Causes </a:t>
            </a:r>
            <a:r>
              <a:rPr lang="en" u="sng">
                <a:solidFill>
                  <a:schemeClr val="accent4"/>
                </a:solidFill>
              </a:rPr>
              <a:t>intoxication</a:t>
            </a:r>
            <a:r>
              <a:rPr lang="en"/>
              <a:t>- the state in which the body is poisoned by alcohol or other substance</a:t>
            </a:r>
          </a:p>
          <a:p>
            <a:pPr marL="457200" lvl="0" indent="-419100">
              <a:spcBef>
                <a:spcPts val="0"/>
              </a:spcBef>
              <a:buClr>
                <a:schemeClr val="lt1"/>
              </a:buClr>
              <a:buSzPct val="100000"/>
              <a:buFont typeface="Arial"/>
              <a:buChar char="●"/>
            </a:pPr>
            <a:r>
              <a:rPr lang="en"/>
              <a:t>Level of intoxication depend on a variety of things...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81000" y="361950"/>
            <a:ext cx="8229600" cy="4335299"/>
          </a:xfrm>
          <a:prstGeom prst="rect">
            <a:avLst/>
          </a:prstGeom>
        </p:spPr>
        <p:txBody>
          <a:bodyPr lIns="91425" tIns="91425" rIns="91425" bIns="91425" anchor="t" anchorCtr="0">
            <a:noAutofit/>
          </a:bodyPr>
          <a:lstStyle/>
          <a:p>
            <a:pPr>
              <a:lnSpc>
                <a:spcPct val="90000"/>
              </a:lnSpc>
            </a:pPr>
            <a:r>
              <a:rPr lang="en-US" sz="2000" dirty="0" smtClean="0">
                <a:solidFill>
                  <a:schemeClr val="folHlink"/>
                </a:solidFill>
                <a:latin typeface="Times New Roman" charset="0"/>
                <a:cs typeface="Times New Roman" charset="0"/>
              </a:rPr>
              <a:t>BAC—Effects on you…</a:t>
            </a:r>
          </a:p>
          <a:p>
            <a:pPr>
              <a:lnSpc>
                <a:spcPct val="90000"/>
              </a:lnSpc>
            </a:pPr>
            <a:r>
              <a:rPr lang="en-US" sz="1600" dirty="0" smtClean="0">
                <a:solidFill>
                  <a:schemeClr val="folHlink"/>
                </a:solidFill>
                <a:latin typeface="Times New Roman" charset="0"/>
                <a:cs typeface="Times New Roman" charset="0"/>
              </a:rPr>
              <a:t>.02-</a:t>
            </a:r>
            <a:r>
              <a:rPr lang="en-US" sz="1600" dirty="0">
                <a:solidFill>
                  <a:schemeClr val="folHlink"/>
                </a:solidFill>
                <a:latin typeface="Times New Roman" charset="0"/>
                <a:cs typeface="Times New Roman" charset="0"/>
              </a:rPr>
              <a:t>.03 % BAC: You are slightly light headed; inhibitions are loosened ( Missouri defines .02% as legally drunk for those under 21 years of age). </a:t>
            </a:r>
          </a:p>
          <a:p>
            <a:pPr>
              <a:lnSpc>
                <a:spcPct val="90000"/>
              </a:lnSpc>
            </a:pPr>
            <a:r>
              <a:rPr lang="en-US" sz="1600" dirty="0">
                <a:solidFill>
                  <a:schemeClr val="folHlink"/>
                </a:solidFill>
                <a:latin typeface="Times New Roman" charset="0"/>
                <a:cs typeface="Times New Roman" charset="0"/>
              </a:rPr>
              <a:t>.05%-.06 BAC: You’re warm and relaxed; you’re behavior may become exaggerated. </a:t>
            </a:r>
          </a:p>
          <a:p>
            <a:pPr>
              <a:lnSpc>
                <a:spcPct val="90000"/>
              </a:lnSpc>
            </a:pPr>
            <a:r>
              <a:rPr lang="en-US" sz="1600" dirty="0">
                <a:solidFill>
                  <a:schemeClr val="folHlink"/>
                </a:solidFill>
                <a:latin typeface="Times New Roman" charset="0"/>
                <a:cs typeface="Times New Roman" charset="0"/>
              </a:rPr>
              <a:t>.08-.09% BAC: You are legally drunk; you may start to slur your speech, your sense of balance is probably off, and your motor skills are becoming impaired. </a:t>
            </a:r>
          </a:p>
          <a:p>
            <a:pPr>
              <a:lnSpc>
                <a:spcPct val="90000"/>
              </a:lnSpc>
            </a:pPr>
            <a:r>
              <a:rPr lang="en-US" sz="1600" dirty="0">
                <a:solidFill>
                  <a:schemeClr val="folHlink"/>
                </a:solidFill>
                <a:latin typeface="Times New Roman" charset="0"/>
                <a:cs typeface="Times New Roman" charset="0"/>
              </a:rPr>
              <a:t>.10%-.12% BAC: At this level, you feel euphoric, but you lack coordination and balance; your motor skills are markedly impaired, as are your judgment and memory. </a:t>
            </a:r>
          </a:p>
          <a:p>
            <a:pPr>
              <a:lnSpc>
                <a:spcPct val="90000"/>
              </a:lnSpc>
            </a:pPr>
            <a:r>
              <a:rPr lang="en-US" sz="1600" dirty="0">
                <a:solidFill>
                  <a:schemeClr val="folHlink"/>
                </a:solidFill>
                <a:latin typeface="Times New Roman" charset="0"/>
                <a:cs typeface="Times New Roman" charset="0"/>
              </a:rPr>
              <a:t>.14%-.17% BAC: Euphoric feelings may give way to unpleasant feelings; you have difficulty talking, walking, or even standing; your judgment and perception are severely impaired. </a:t>
            </a:r>
          </a:p>
          <a:p>
            <a:pPr>
              <a:lnSpc>
                <a:spcPct val="90000"/>
              </a:lnSpc>
            </a:pPr>
            <a:r>
              <a:rPr lang="en-US" sz="1600" dirty="0">
                <a:solidFill>
                  <a:schemeClr val="folHlink"/>
                </a:solidFill>
                <a:latin typeface="Times New Roman" charset="0"/>
                <a:cs typeface="Times New Roman" charset="0"/>
              </a:rPr>
              <a:t>.20% BAC: You feel confused, dazed, or otherwise disoriented ; at this point you may experience nausea and/or start vomiting; blackouts are likely. </a:t>
            </a:r>
          </a:p>
          <a:p>
            <a:pPr>
              <a:lnSpc>
                <a:spcPct val="90000"/>
              </a:lnSpc>
            </a:pPr>
            <a:r>
              <a:rPr lang="en-US" sz="1600" dirty="0">
                <a:solidFill>
                  <a:schemeClr val="folHlink"/>
                </a:solidFill>
                <a:latin typeface="Times New Roman" charset="0"/>
                <a:cs typeface="Times New Roman" charset="0"/>
              </a:rPr>
              <a:t>.25% BAC: All mental, physical, and sensory functions are severely impaired; you're at increased risk of asphyxiation from choking on vomit and of seriously injuring yourself by falling or other accidents. </a:t>
            </a:r>
          </a:p>
          <a:p>
            <a:pPr>
              <a:lnSpc>
                <a:spcPct val="90000"/>
              </a:lnSpc>
            </a:pPr>
            <a:r>
              <a:rPr lang="en-US" sz="1600" dirty="0">
                <a:solidFill>
                  <a:schemeClr val="folHlink"/>
                </a:solidFill>
                <a:latin typeface="Times New Roman" charset="0"/>
                <a:cs typeface="Times New Roman" charset="0"/>
              </a:rPr>
              <a:t>.30% BAC: You have little comprehension of where you are; you may suddenly pass out --with an alarming BAC like .30%, your body will decide to pass out for you. </a:t>
            </a:r>
          </a:p>
          <a:p>
            <a:pPr>
              <a:lnSpc>
                <a:spcPct val="90000"/>
              </a:lnSpc>
            </a:pPr>
            <a:r>
              <a:rPr lang="en-US" sz="1600" dirty="0">
                <a:solidFill>
                  <a:schemeClr val="folHlink"/>
                </a:solidFill>
                <a:latin typeface="Times New Roman" charset="0"/>
                <a:cs typeface="Times New Roman" charset="0"/>
              </a:rPr>
              <a:t>.35% BAC: This blood alcohol level is the level of surgical anesthesia; you may stop breathing. </a:t>
            </a:r>
          </a:p>
          <a:p>
            <a:pPr>
              <a:lnSpc>
                <a:spcPct val="90000"/>
              </a:lnSpc>
            </a:pPr>
            <a:r>
              <a:rPr lang="en-US" sz="1600" dirty="0">
                <a:solidFill>
                  <a:schemeClr val="folHlink"/>
                </a:solidFill>
                <a:latin typeface="Times New Roman" charset="0"/>
                <a:cs typeface="Times New Roman" charset="0"/>
              </a:rPr>
              <a:t>.40% BAC: You are probably in a coma. The nerve centers controlling your heartbeat and respiration are slowing down.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Drink Wheel- I need a volunteer </a:t>
            </a:r>
          </a:p>
        </p:txBody>
      </p:sp>
      <p:sp>
        <p:nvSpPr>
          <p:cNvPr id="117" name="Shape 11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http://www.intox.com/drinkwheel.aspx</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are you getting home?</a:t>
            </a:r>
          </a:p>
        </p:txBody>
      </p:sp>
      <p:pic>
        <p:nvPicPr>
          <p:cNvPr id="123" name="Shape 123"/>
          <p:cNvPicPr preferRelativeResize="0"/>
          <p:nvPr/>
        </p:nvPicPr>
        <p:blipFill>
          <a:blip r:embed="rId3">
            <a:alphaModFix/>
          </a:blip>
          <a:stretch>
            <a:fillRect/>
          </a:stretch>
        </p:blipFill>
        <p:spPr>
          <a:xfrm>
            <a:off x="594525" y="1258150"/>
            <a:ext cx="2507149" cy="1671424"/>
          </a:xfrm>
          <a:prstGeom prst="rect">
            <a:avLst/>
          </a:prstGeom>
          <a:noFill/>
          <a:ln>
            <a:noFill/>
          </a:ln>
        </p:spPr>
      </p:pic>
      <p:sp>
        <p:nvSpPr>
          <p:cNvPr id="124" name="Shape 124"/>
          <p:cNvSpPr txBox="1"/>
          <p:nvPr/>
        </p:nvSpPr>
        <p:spPr>
          <a:xfrm>
            <a:off x="3811425" y="1208375"/>
            <a:ext cx="3639599" cy="32529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Arial"/>
              <a:buChar char="●"/>
            </a:pPr>
            <a:r>
              <a:rPr lang="en" sz="1800">
                <a:solidFill>
                  <a:srgbClr val="FFFFFF"/>
                </a:solidFill>
              </a:rPr>
              <a:t>Not a Drop! Law</a:t>
            </a:r>
          </a:p>
          <a:p>
            <a:pPr marL="457200" lvl="0" indent="-342900" rtl="0">
              <a:spcBef>
                <a:spcPts val="0"/>
              </a:spcBef>
              <a:buClr>
                <a:srgbClr val="FFFFFF"/>
              </a:buClr>
              <a:buSzPct val="100000"/>
              <a:buFont typeface="Arial"/>
              <a:buChar char="●"/>
            </a:pPr>
            <a:r>
              <a:rPr lang="en" sz="1800">
                <a:solidFill>
                  <a:srgbClr val="FFFFFF"/>
                </a:solidFill>
              </a:rPr>
              <a:t>Walking, biking scootering can still be dangerous when intoxicated! </a:t>
            </a:r>
          </a:p>
          <a:p>
            <a:pPr marL="457200" lvl="0" indent="-342900" rtl="0">
              <a:spcBef>
                <a:spcPts val="0"/>
              </a:spcBef>
              <a:buClr>
                <a:srgbClr val="FFFFFF"/>
              </a:buClr>
              <a:buSzPct val="100000"/>
              <a:buFont typeface="Arial"/>
              <a:buChar char="●"/>
            </a:pPr>
            <a:r>
              <a:rPr lang="en" sz="1800">
                <a:solidFill>
                  <a:srgbClr val="FFFFFF"/>
                </a:solidFill>
              </a:rPr>
              <a:t>Legal limit- 0.08</a:t>
            </a:r>
          </a:p>
          <a:p>
            <a:pPr marL="457200" lvl="0" indent="-342900">
              <a:spcBef>
                <a:spcPts val="0"/>
              </a:spcBef>
              <a:buClr>
                <a:srgbClr val="FFFFFF"/>
              </a:buClr>
              <a:buSzPct val="100000"/>
              <a:buFont typeface="Arial"/>
              <a:buChar char="●"/>
            </a:pPr>
            <a:r>
              <a:rPr lang="en" sz="1800" u="sng">
                <a:solidFill>
                  <a:schemeClr val="hlink"/>
                </a:solidFill>
                <a:hlinkClick r:id="rId4"/>
              </a:rPr>
              <a:t>http://www.facesofdrunkdriving.com/jacqui</a:t>
            </a:r>
          </a:p>
        </p:txBody>
      </p:sp>
      <p:pic>
        <p:nvPicPr>
          <p:cNvPr id="125" name="Shape 125"/>
          <p:cNvPicPr preferRelativeResize="0"/>
          <p:nvPr/>
        </p:nvPicPr>
        <p:blipFill>
          <a:blip r:embed="rId5">
            <a:alphaModFix/>
          </a:blip>
          <a:stretch>
            <a:fillRect/>
          </a:stretch>
        </p:blipFill>
        <p:spPr>
          <a:xfrm>
            <a:off x="802600" y="3124350"/>
            <a:ext cx="2572550" cy="17139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1055</Words>
  <Application>Microsoft Office PowerPoint</Application>
  <PresentationFormat>On-screen Show (16:9)</PresentationFormat>
  <Paragraphs>133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spotlight</vt:lpstr>
      <vt:lpstr>PowerPoint Presentation</vt:lpstr>
      <vt:lpstr>Quick write!</vt:lpstr>
      <vt:lpstr>Objectives for Today!</vt:lpstr>
      <vt:lpstr>What is Alcohol?</vt:lpstr>
      <vt:lpstr>Kinds of Alcohol </vt:lpstr>
      <vt:lpstr>What is Alcohol Cont.</vt:lpstr>
      <vt:lpstr>PowerPoint Presentation</vt:lpstr>
      <vt:lpstr>Drink Wheel- I need a volunteer </vt:lpstr>
      <vt:lpstr>How are you getting home?</vt:lpstr>
      <vt:lpstr>Drinking Age: How &amp; Why it has changed…</vt:lpstr>
      <vt:lpstr>Underage Drinking</vt:lpstr>
      <vt:lpstr>Drinks and Teenagers </vt:lpstr>
      <vt:lpstr>Use in Society </vt:lpstr>
      <vt:lpstr>Short Term Effects</vt:lpstr>
      <vt:lpstr>Long Term Effects</vt:lpstr>
      <vt:lpstr>Other Consequences of Drinking</vt:lpstr>
      <vt:lpstr> Think, Pair, Share: Why would things like “drinking games” be problematic?</vt:lpstr>
      <vt:lpstr>Binge Drinking </vt:lpstr>
      <vt:lpstr>Alcohol Poisoning </vt:lpstr>
      <vt:lpstr>What should you do?</vt:lpstr>
      <vt:lpstr>Addiction and Treatment </vt:lpstr>
      <vt:lpstr>Refusal Skills! </vt:lpstr>
      <vt:lpstr>The Truth About Alcohol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Cain, Cynthia</dc:creator>
  <cp:lastModifiedBy>user</cp:lastModifiedBy>
  <cp:revision>6</cp:revision>
  <dcterms:modified xsi:type="dcterms:W3CDTF">2015-11-11T16:55:40Z</dcterms:modified>
</cp:coreProperties>
</file>